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5" r:id="rId1"/>
  </p:sldMasterIdLst>
  <p:notesMasterIdLst>
    <p:notesMasterId r:id="rId30"/>
  </p:notesMasterIdLst>
  <p:handoutMasterIdLst>
    <p:handoutMasterId r:id="rId31"/>
  </p:handoutMasterIdLst>
  <p:sldIdLst>
    <p:sldId id="257" r:id="rId2"/>
    <p:sldId id="519" r:id="rId3"/>
    <p:sldId id="258" r:id="rId4"/>
    <p:sldId id="517" r:id="rId5"/>
    <p:sldId id="506" r:id="rId6"/>
    <p:sldId id="507" r:id="rId7"/>
    <p:sldId id="508" r:id="rId8"/>
    <p:sldId id="509" r:id="rId9"/>
    <p:sldId id="510" r:id="rId10"/>
    <p:sldId id="511" r:id="rId11"/>
    <p:sldId id="503" r:id="rId12"/>
    <p:sldId id="466" r:id="rId13"/>
    <p:sldId id="465" r:id="rId14"/>
    <p:sldId id="467" r:id="rId15"/>
    <p:sldId id="468" r:id="rId16"/>
    <p:sldId id="469" r:id="rId17"/>
    <p:sldId id="470" r:id="rId18"/>
    <p:sldId id="471" r:id="rId19"/>
    <p:sldId id="357" r:id="rId20"/>
    <p:sldId id="476" r:id="rId21"/>
    <p:sldId id="504" r:id="rId22"/>
    <p:sldId id="514" r:id="rId23"/>
    <p:sldId id="515" r:id="rId24"/>
    <p:sldId id="520" r:id="rId25"/>
    <p:sldId id="518" r:id="rId26"/>
    <p:sldId id="490" r:id="rId27"/>
    <p:sldId id="521" r:id="rId28"/>
    <p:sldId id="434"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1VHC7Q51YSfI/BafRdS6A==" hashData="kVOqAeXfGWnoNDvdK1wuLS4C5M4NcxVDw7mQontktG+V+kWNNnDJhOh+rEplYdhRwwperdLw3R0iIm+5WGe5V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368" autoAdjust="0"/>
    <p:restoredTop sz="73481" autoAdjust="0"/>
  </p:normalViewPr>
  <p:slideViewPr>
    <p:cSldViewPr snapToGrid="0" snapToObjects="1">
      <p:cViewPr varScale="1">
        <p:scale>
          <a:sx n="77" d="100"/>
          <a:sy n="77" d="100"/>
        </p:scale>
        <p:origin x="864" y="90"/>
      </p:cViewPr>
      <p:guideLst>
        <p:guide orient="horz" pos="2160"/>
        <p:guide pos="2880"/>
      </p:guideLst>
    </p:cSldViewPr>
  </p:slideViewPr>
  <p:outlineViewPr>
    <p:cViewPr>
      <p:scale>
        <a:sx n="33" d="100"/>
        <a:sy n="33" d="100"/>
      </p:scale>
      <p:origin x="0" y="840"/>
    </p:cViewPr>
  </p:outlineViewPr>
  <p:notesTextViewPr>
    <p:cViewPr>
      <p:scale>
        <a:sx n="100" d="100"/>
        <a:sy n="100" d="100"/>
      </p:scale>
      <p:origin x="0" y="0"/>
    </p:cViewPr>
  </p:notesTextViewPr>
  <p:sorterViewPr>
    <p:cViewPr>
      <p:scale>
        <a:sx n="100" d="100"/>
        <a:sy n="100" d="100"/>
      </p:scale>
      <p:origin x="0" y="0"/>
    </p:cViewPr>
  </p:sorterViewPr>
  <p:notesViewPr>
    <p:cSldViewPr snapToGrid="0" snapToObjects="1">
      <p:cViewPr>
        <p:scale>
          <a:sx n="157" d="100"/>
          <a:sy n="157" d="100"/>
        </p:scale>
        <p:origin x="-654"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7429494-B91F-AA42-B3B6-1031D02D584D}" type="datetimeFigureOut">
              <a:rPr lang="en-US" smtClean="0"/>
              <a:t>3/19/2021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3F0FF0E-2EC6-844C-A885-3BB00D4F0480}" type="slidenum">
              <a:rPr lang="en-US" smtClean="0"/>
              <a:t>‹#›</a:t>
            </a:fld>
            <a:endParaRPr lang="en-US"/>
          </a:p>
        </p:txBody>
      </p:sp>
    </p:spTree>
    <p:extLst>
      <p:ext uri="{BB962C8B-B14F-4D97-AF65-F5344CB8AC3E}">
        <p14:creationId xmlns:p14="http://schemas.microsoft.com/office/powerpoint/2010/main" val="31081998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CEDB54-5033-6547-8318-D6C194B8980A}" type="datetimeFigureOut">
              <a:rPr lang="en-US" smtClean="0"/>
              <a:t>3/19/2021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12E19A-EF70-7941-9ED4-F404E67AE648}" type="slidenum">
              <a:rPr lang="en-US" smtClean="0"/>
              <a:t>‹#›</a:t>
            </a:fld>
            <a:endParaRPr lang="en-US"/>
          </a:p>
        </p:txBody>
      </p:sp>
    </p:spTree>
    <p:extLst>
      <p:ext uri="{BB962C8B-B14F-4D97-AF65-F5344CB8AC3E}">
        <p14:creationId xmlns:p14="http://schemas.microsoft.com/office/powerpoint/2010/main" val="19611343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gov.uk/government/publications/national-curriculum-in-england-science-programmes-of-study/national-curriculum-in-england-science-programmes-of-study"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Welcome and thank you for taking the time to join us.</a:t>
            </a:r>
          </a:p>
          <a:p>
            <a:pPr marL="171450" indent="-171450">
              <a:buFont typeface="Arial" panose="020B0604020202020204" pitchFamily="34" charset="0"/>
              <a:buChar char="•"/>
            </a:pPr>
            <a:r>
              <a:rPr lang="en-US" dirty="0"/>
              <a:t>Lots of evidence to show that the best education is when parents and</a:t>
            </a:r>
            <a:r>
              <a:rPr lang="en-US" baseline="0" dirty="0"/>
              <a:t> school work together to support the development of our children.</a:t>
            </a:r>
            <a:endParaRPr lang="en-US" dirty="0"/>
          </a:p>
        </p:txBody>
      </p:sp>
      <p:sp>
        <p:nvSpPr>
          <p:cNvPr id="4" name="Slide Number Placeholder 3"/>
          <p:cNvSpPr>
            <a:spLocks noGrp="1"/>
          </p:cNvSpPr>
          <p:nvPr>
            <p:ph type="sldNum" sz="quarter" idx="5"/>
          </p:nvPr>
        </p:nvSpPr>
        <p:spPr/>
        <p:txBody>
          <a:bodyPr/>
          <a:lstStyle/>
          <a:p>
            <a:fld id="{4C12E19A-EF70-7941-9ED4-F404E67AE648}" type="slidenum">
              <a:rPr lang="en-US" smtClean="0"/>
              <a:t>1</a:t>
            </a:fld>
            <a:endParaRPr lang="en-US"/>
          </a:p>
        </p:txBody>
      </p:sp>
    </p:spTree>
    <p:extLst>
      <p:ext uri="{BB962C8B-B14F-4D97-AF65-F5344CB8AC3E}">
        <p14:creationId xmlns:p14="http://schemas.microsoft.com/office/powerpoint/2010/main" val="37713977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Welcome and thank you for taking the time to join us.</a:t>
            </a:r>
          </a:p>
          <a:p>
            <a:pPr marL="171450" indent="-171450">
              <a:buFont typeface="Arial" panose="020B0604020202020204" pitchFamily="34" charset="0"/>
              <a:buChar char="•"/>
            </a:pPr>
            <a:r>
              <a:rPr lang="en-US" dirty="0"/>
              <a:t>Lots of evidence to show that the best education is when parents and</a:t>
            </a:r>
            <a:r>
              <a:rPr lang="en-US" baseline="0" dirty="0"/>
              <a:t> school work together to support the development of our children.</a:t>
            </a:r>
            <a:endParaRPr lang="en-US" dirty="0"/>
          </a:p>
        </p:txBody>
      </p:sp>
      <p:sp>
        <p:nvSpPr>
          <p:cNvPr id="4" name="Slide Number Placeholder 3"/>
          <p:cNvSpPr>
            <a:spLocks noGrp="1"/>
          </p:cNvSpPr>
          <p:nvPr>
            <p:ph type="sldNum" sz="quarter" idx="5"/>
          </p:nvPr>
        </p:nvSpPr>
        <p:spPr/>
        <p:txBody>
          <a:bodyPr/>
          <a:lstStyle/>
          <a:p>
            <a:fld id="{4C12E19A-EF70-7941-9ED4-F404E67AE648}" type="slidenum">
              <a:rPr lang="en-US" smtClean="0"/>
              <a:t>2</a:t>
            </a:fld>
            <a:endParaRPr lang="en-US"/>
          </a:p>
        </p:txBody>
      </p:sp>
    </p:spTree>
    <p:extLst>
      <p:ext uri="{BB962C8B-B14F-4D97-AF65-F5344CB8AC3E}">
        <p14:creationId xmlns:p14="http://schemas.microsoft.com/office/powerpoint/2010/main" val="2183739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Slide Image Placeholder 1">
            <a:extLst>
              <a:ext uri="{FF2B5EF4-FFF2-40B4-BE49-F238E27FC236}">
                <a16:creationId xmlns:a16="http://schemas.microsoft.com/office/drawing/2014/main" id="{FB2A31E1-1C49-0F40-A0CF-CE9CE0A0D83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0" name="Notes Placeholder 2">
            <a:extLst>
              <a:ext uri="{FF2B5EF4-FFF2-40B4-BE49-F238E27FC236}">
                <a16:creationId xmlns:a16="http://schemas.microsoft.com/office/drawing/2014/main" id="{AC2597F7-E629-534D-B918-4C804E19706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ea typeface="ＭＳ Ｐゴシック" panose="020B0600070205080204" pitchFamily="34" charset="-128"/>
            </a:endParaRPr>
          </a:p>
        </p:txBody>
      </p:sp>
      <p:sp>
        <p:nvSpPr>
          <p:cNvPr id="7171" name="Slide Number Placeholder 3">
            <a:extLst>
              <a:ext uri="{FF2B5EF4-FFF2-40B4-BE49-F238E27FC236}">
                <a16:creationId xmlns:a16="http://schemas.microsoft.com/office/drawing/2014/main" id="{70AD666F-E016-2149-A2FD-4B43856AE65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2" charset="0"/>
                <a:ea typeface="ＭＳ Ｐゴシック" panose="020B0600070205080204" pitchFamily="34" charset="-128"/>
              </a:defRPr>
            </a:lvl1pPr>
            <a:lvl2pPr marL="742950" indent="-285750">
              <a:defRPr sz="2400">
                <a:solidFill>
                  <a:schemeClr val="tx1"/>
                </a:solidFill>
                <a:latin typeface="Times" pitchFamily="2" charset="0"/>
                <a:ea typeface="ＭＳ Ｐゴシック" panose="020B0600070205080204" pitchFamily="34" charset="-128"/>
              </a:defRPr>
            </a:lvl2pPr>
            <a:lvl3pPr marL="1143000" indent="-228600">
              <a:defRPr sz="2400">
                <a:solidFill>
                  <a:schemeClr val="tx1"/>
                </a:solidFill>
                <a:latin typeface="Times" pitchFamily="2" charset="0"/>
                <a:ea typeface="ＭＳ Ｐゴシック" panose="020B0600070205080204" pitchFamily="34" charset="-128"/>
              </a:defRPr>
            </a:lvl3pPr>
            <a:lvl4pPr marL="1600200" indent="-228600">
              <a:defRPr sz="2400">
                <a:solidFill>
                  <a:schemeClr val="tx1"/>
                </a:solidFill>
                <a:latin typeface="Times" pitchFamily="2" charset="0"/>
                <a:ea typeface="ＭＳ Ｐゴシック" panose="020B0600070205080204" pitchFamily="34" charset="-128"/>
              </a:defRPr>
            </a:lvl4pPr>
            <a:lvl5pPr marL="2057400" indent="-228600">
              <a:defRPr sz="2400">
                <a:solidFill>
                  <a:schemeClr val="tx1"/>
                </a:solidFill>
                <a:latin typeface="Times"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itchFamily="2" charset="0"/>
                <a:ea typeface="ＭＳ Ｐゴシック" panose="020B0600070205080204" pitchFamily="34" charset="-128"/>
              </a:defRPr>
            </a:lvl9pPr>
          </a:lstStyle>
          <a:p>
            <a:fld id="{827FB6CA-C5D9-9947-A8C0-4E719C2F350D}" type="slidenum">
              <a:rPr lang="en-GB" altLang="en-US" sz="1200" smtClean="0"/>
              <a:pPr/>
              <a:t>3</a:t>
            </a:fld>
            <a:endParaRPr lang="en-GB" altLang="en-US" sz="1200"/>
          </a:p>
        </p:txBody>
      </p:sp>
    </p:spTree>
    <p:extLst>
      <p:ext uri="{BB962C8B-B14F-4D97-AF65-F5344CB8AC3E}">
        <p14:creationId xmlns:p14="http://schemas.microsoft.com/office/powerpoint/2010/main" val="41440445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Slide Image Placeholder 1">
            <a:extLst>
              <a:ext uri="{FF2B5EF4-FFF2-40B4-BE49-F238E27FC236}">
                <a16:creationId xmlns:a16="http://schemas.microsoft.com/office/drawing/2014/main" id="{FB2A31E1-1C49-0F40-A0CF-CE9CE0A0D83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0" name="Notes Placeholder 2">
            <a:extLst>
              <a:ext uri="{FF2B5EF4-FFF2-40B4-BE49-F238E27FC236}">
                <a16:creationId xmlns:a16="http://schemas.microsoft.com/office/drawing/2014/main" id="{AC2597F7-E629-534D-B918-4C804E19706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ea typeface="ＭＳ Ｐゴシック" panose="020B0600070205080204" pitchFamily="34" charset="-128"/>
              </a:rPr>
              <a:t>Internet safety,</a:t>
            </a:r>
            <a:r>
              <a:rPr lang="en-US" altLang="en-US" baseline="0" dirty="0">
                <a:ea typeface="ＭＳ Ｐゴシック" panose="020B0600070205080204" pitchFamily="34" charset="-128"/>
              </a:rPr>
              <a:t> cyber bullying, child/online grooming.</a:t>
            </a:r>
          </a:p>
          <a:p>
            <a:r>
              <a:rPr lang="en-US" altLang="en-US" baseline="0" dirty="0">
                <a:ea typeface="ＭＳ Ｐゴシック" panose="020B0600070205080204" pitchFamily="34" charset="-128"/>
              </a:rPr>
              <a:t>Children live online and have access to so much that in the past they wouldn’t have been exposed to so it is important that we can teach them to be aware and keep themselves safe. </a:t>
            </a:r>
            <a:endParaRPr lang="en-US" altLang="en-US" dirty="0">
              <a:ea typeface="ＭＳ Ｐゴシック" panose="020B0600070205080204" pitchFamily="34" charset="-128"/>
            </a:endParaRPr>
          </a:p>
        </p:txBody>
      </p:sp>
      <p:sp>
        <p:nvSpPr>
          <p:cNvPr id="7171" name="Slide Number Placeholder 3">
            <a:extLst>
              <a:ext uri="{FF2B5EF4-FFF2-40B4-BE49-F238E27FC236}">
                <a16:creationId xmlns:a16="http://schemas.microsoft.com/office/drawing/2014/main" id="{70AD666F-E016-2149-A2FD-4B43856AE65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2" charset="0"/>
                <a:ea typeface="ＭＳ Ｐゴシック" panose="020B0600070205080204" pitchFamily="34" charset="-128"/>
              </a:defRPr>
            </a:lvl1pPr>
            <a:lvl2pPr marL="742950" indent="-285750">
              <a:defRPr sz="2400">
                <a:solidFill>
                  <a:schemeClr val="tx1"/>
                </a:solidFill>
                <a:latin typeface="Times" pitchFamily="2" charset="0"/>
                <a:ea typeface="ＭＳ Ｐゴシック" panose="020B0600070205080204" pitchFamily="34" charset="-128"/>
              </a:defRPr>
            </a:lvl2pPr>
            <a:lvl3pPr marL="1143000" indent="-228600">
              <a:defRPr sz="2400">
                <a:solidFill>
                  <a:schemeClr val="tx1"/>
                </a:solidFill>
                <a:latin typeface="Times" pitchFamily="2" charset="0"/>
                <a:ea typeface="ＭＳ Ｐゴシック" panose="020B0600070205080204" pitchFamily="34" charset="-128"/>
              </a:defRPr>
            </a:lvl3pPr>
            <a:lvl4pPr marL="1600200" indent="-228600">
              <a:defRPr sz="2400">
                <a:solidFill>
                  <a:schemeClr val="tx1"/>
                </a:solidFill>
                <a:latin typeface="Times" pitchFamily="2" charset="0"/>
                <a:ea typeface="ＭＳ Ｐゴシック" panose="020B0600070205080204" pitchFamily="34" charset="-128"/>
              </a:defRPr>
            </a:lvl4pPr>
            <a:lvl5pPr marL="2057400" indent="-228600">
              <a:defRPr sz="2400">
                <a:solidFill>
                  <a:schemeClr val="tx1"/>
                </a:solidFill>
                <a:latin typeface="Times"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itchFamily="2" charset="0"/>
                <a:ea typeface="ＭＳ Ｐゴシック" panose="020B0600070205080204" pitchFamily="34" charset="-128"/>
              </a:defRPr>
            </a:lvl9pPr>
          </a:lstStyle>
          <a:p>
            <a:fld id="{827FB6CA-C5D9-9947-A8C0-4E719C2F350D}" type="slidenum">
              <a:rPr lang="en-GB" altLang="en-US" sz="1200" smtClean="0"/>
              <a:pPr/>
              <a:t>4</a:t>
            </a:fld>
            <a:endParaRPr lang="en-GB" altLang="en-US" sz="1200"/>
          </a:p>
        </p:txBody>
      </p:sp>
    </p:spTree>
    <p:extLst>
      <p:ext uri="{BB962C8B-B14F-4D97-AF65-F5344CB8AC3E}">
        <p14:creationId xmlns:p14="http://schemas.microsoft.com/office/powerpoint/2010/main" val="41440445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ensure that we followed the guidance set out by the government, we published our draft RSHE policy and shared this with parents in September 2020 along with a questionnaire to gain your views, giving parents the opportunity to have their say about what they thought was appropriate content as well as the appropriate age for this content to be taught.  </a:t>
            </a:r>
          </a:p>
          <a:p>
            <a:endParaRPr lang="en-US" dirty="0"/>
          </a:p>
          <a:p>
            <a:r>
              <a:rPr lang="en-US" dirty="0"/>
              <a:t>Following that consultation period and with your agreement, the following is what we set out would be taught</a:t>
            </a:r>
            <a:r>
              <a:rPr lang="en-US" baseline="0" dirty="0"/>
              <a:t> to each year group:</a:t>
            </a:r>
            <a:endParaRPr lang="en-GB" dirty="0"/>
          </a:p>
          <a:p>
            <a:endParaRPr lang="en-GB" dirty="0"/>
          </a:p>
        </p:txBody>
      </p:sp>
      <p:sp>
        <p:nvSpPr>
          <p:cNvPr id="4" name="Slide Number Placeholder 3"/>
          <p:cNvSpPr>
            <a:spLocks noGrp="1"/>
          </p:cNvSpPr>
          <p:nvPr>
            <p:ph type="sldNum" sz="quarter" idx="10"/>
          </p:nvPr>
        </p:nvSpPr>
        <p:spPr/>
        <p:txBody>
          <a:bodyPr/>
          <a:lstStyle/>
          <a:p>
            <a:fld id="{4C12E19A-EF70-7941-9ED4-F404E67AE648}" type="slidenum">
              <a:rPr lang="en-US" smtClean="0"/>
              <a:t>11</a:t>
            </a:fld>
            <a:endParaRPr lang="en-US"/>
          </a:p>
        </p:txBody>
      </p:sp>
    </p:spTree>
    <p:extLst>
      <p:ext uri="{BB962C8B-B14F-4D97-AF65-F5344CB8AC3E}">
        <p14:creationId xmlns:p14="http://schemas.microsoft.com/office/powerpoint/2010/main" val="18601627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FRAN</a:t>
            </a:r>
          </a:p>
          <a:p>
            <a:r>
              <a:rPr lang="en-US" dirty="0"/>
              <a:t>You don’t need to go through all of these on the slides following just pick up on a few and encourage people to look in the guidance for more details on the outcomes</a:t>
            </a:r>
          </a:p>
        </p:txBody>
      </p:sp>
      <p:sp>
        <p:nvSpPr>
          <p:cNvPr id="4" name="Slide Number Placeholder 3"/>
          <p:cNvSpPr>
            <a:spLocks noGrp="1"/>
          </p:cNvSpPr>
          <p:nvPr>
            <p:ph type="sldNum" sz="quarter" idx="5"/>
          </p:nvPr>
        </p:nvSpPr>
        <p:spPr/>
        <p:txBody>
          <a:bodyPr/>
          <a:lstStyle/>
          <a:p>
            <a:fld id="{4C12E19A-EF70-7941-9ED4-F404E67AE648}" type="slidenum">
              <a:rPr lang="en-US" smtClean="0"/>
              <a:t>12</a:t>
            </a:fld>
            <a:endParaRPr lang="en-US"/>
          </a:p>
        </p:txBody>
      </p:sp>
    </p:spTree>
    <p:extLst>
      <p:ext uri="{BB962C8B-B14F-4D97-AF65-F5344CB8AC3E}">
        <p14:creationId xmlns:p14="http://schemas.microsoft.com/office/powerpoint/2010/main" val="1944315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FRAN</a:t>
            </a:r>
          </a:p>
          <a:p>
            <a:pPr marL="171450" indent="-171450">
              <a:buFont typeface="Arial" panose="020B0604020202020204" pitchFamily="34" charset="0"/>
              <a:buChar char="•"/>
            </a:pPr>
            <a:r>
              <a:rPr lang="en-US" dirty="0"/>
              <a:t>DFE RSHE guidance pages 20 to 22 – Relationships Education</a:t>
            </a:r>
          </a:p>
          <a:p>
            <a:pPr marL="171450" indent="-171450">
              <a:buFont typeface="Arial" panose="020B0604020202020204" pitchFamily="34" charset="0"/>
              <a:buChar char="•"/>
            </a:pPr>
            <a:r>
              <a:rPr lang="en-US" dirty="0"/>
              <a:t>Pages 32 to 35 – Health Education</a:t>
            </a:r>
          </a:p>
          <a:p>
            <a:pPr marL="171450" indent="-171450">
              <a:buFont typeface="Arial" panose="020B0604020202020204" pitchFamily="34" charset="0"/>
              <a:buChar char="•"/>
            </a:pPr>
            <a:r>
              <a:rPr lang="en-US" dirty="0"/>
              <a:t>These are the outcomes that primary pupils are expected to have achieved by the end of primary</a:t>
            </a:r>
          </a:p>
          <a:p>
            <a:pPr marL="171450" indent="-171450">
              <a:buFont typeface="Arial" panose="020B0604020202020204" pitchFamily="34" charset="0"/>
              <a:buChar char="•"/>
            </a:pPr>
            <a:r>
              <a:rPr lang="en-US" dirty="0"/>
              <a:t>There is, of course, flexibility for those with SEND.</a:t>
            </a:r>
          </a:p>
          <a:p>
            <a:pPr marL="171450" indent="-171450">
              <a:buFont typeface="Arial" panose="020B0604020202020204" pitchFamily="34" charset="0"/>
              <a:buChar char="•"/>
            </a:pPr>
            <a:r>
              <a:rPr lang="en-US" dirty="0"/>
              <a:t>Comment on the fact that much of this content schools will be covering in some way already, maybe through assemblies, circle time, etc.</a:t>
            </a:r>
          </a:p>
        </p:txBody>
      </p:sp>
      <p:sp>
        <p:nvSpPr>
          <p:cNvPr id="4" name="Slide Number Placeholder 3"/>
          <p:cNvSpPr>
            <a:spLocks noGrp="1"/>
          </p:cNvSpPr>
          <p:nvPr>
            <p:ph type="sldNum" sz="quarter" idx="5"/>
          </p:nvPr>
        </p:nvSpPr>
        <p:spPr/>
        <p:txBody>
          <a:bodyPr/>
          <a:lstStyle/>
          <a:p>
            <a:fld id="{4C12E19A-EF70-7941-9ED4-F404E67AE648}" type="slidenum">
              <a:rPr lang="en-US" smtClean="0"/>
              <a:t>13</a:t>
            </a:fld>
            <a:endParaRPr lang="en-US"/>
          </a:p>
        </p:txBody>
      </p:sp>
    </p:spTree>
    <p:extLst>
      <p:ext uri="{BB962C8B-B14F-4D97-AF65-F5344CB8AC3E}">
        <p14:creationId xmlns:p14="http://schemas.microsoft.com/office/powerpoint/2010/main" val="1024509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DEEPA</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The new guidance has put more emphasis on the risks associated with the internet – this is reflected in both the relationships and health education outcomes</a:t>
            </a:r>
          </a:p>
        </p:txBody>
      </p:sp>
      <p:sp>
        <p:nvSpPr>
          <p:cNvPr id="4" name="Slide Number Placeholder 3"/>
          <p:cNvSpPr>
            <a:spLocks noGrp="1"/>
          </p:cNvSpPr>
          <p:nvPr>
            <p:ph type="sldNum" sz="quarter" idx="5"/>
          </p:nvPr>
        </p:nvSpPr>
        <p:spPr/>
        <p:txBody>
          <a:bodyPr/>
          <a:lstStyle/>
          <a:p>
            <a:fld id="{4C12E19A-EF70-7941-9ED4-F404E67AE648}" type="slidenum">
              <a:rPr lang="en-US" smtClean="0"/>
              <a:t>14</a:t>
            </a:fld>
            <a:endParaRPr lang="en-US"/>
          </a:p>
        </p:txBody>
      </p:sp>
    </p:spTree>
    <p:extLst>
      <p:ext uri="{BB962C8B-B14F-4D97-AF65-F5344CB8AC3E}">
        <p14:creationId xmlns:p14="http://schemas.microsoft.com/office/powerpoint/2010/main" val="29559090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DEEPA</a:t>
            </a:r>
          </a:p>
        </p:txBody>
      </p:sp>
      <p:sp>
        <p:nvSpPr>
          <p:cNvPr id="4" name="Slide Number Placeholder 3"/>
          <p:cNvSpPr>
            <a:spLocks noGrp="1"/>
          </p:cNvSpPr>
          <p:nvPr>
            <p:ph type="sldNum" sz="quarter" idx="10"/>
          </p:nvPr>
        </p:nvSpPr>
        <p:spPr/>
        <p:txBody>
          <a:bodyPr/>
          <a:lstStyle/>
          <a:p>
            <a:fld id="{4C12E19A-EF70-7941-9ED4-F404E67AE648}" type="slidenum">
              <a:rPr lang="en-US" smtClean="0"/>
              <a:t>15</a:t>
            </a:fld>
            <a:endParaRPr lang="en-US"/>
          </a:p>
        </p:txBody>
      </p:sp>
    </p:spTree>
    <p:extLst>
      <p:ext uri="{BB962C8B-B14F-4D97-AF65-F5344CB8AC3E}">
        <p14:creationId xmlns:p14="http://schemas.microsoft.com/office/powerpoint/2010/main" val="42637075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DEEPA</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Your PE curriculum is perfect for cross curricular opportunities here</a:t>
            </a:r>
          </a:p>
        </p:txBody>
      </p:sp>
      <p:sp>
        <p:nvSpPr>
          <p:cNvPr id="4" name="Slide Number Placeholder 3"/>
          <p:cNvSpPr>
            <a:spLocks noGrp="1"/>
          </p:cNvSpPr>
          <p:nvPr>
            <p:ph type="sldNum" sz="quarter" idx="5"/>
          </p:nvPr>
        </p:nvSpPr>
        <p:spPr/>
        <p:txBody>
          <a:bodyPr/>
          <a:lstStyle/>
          <a:p>
            <a:fld id="{4C12E19A-EF70-7941-9ED4-F404E67AE648}" type="slidenum">
              <a:rPr lang="en-US" smtClean="0"/>
              <a:t>16</a:t>
            </a:fld>
            <a:endParaRPr lang="en-US"/>
          </a:p>
        </p:txBody>
      </p:sp>
    </p:spTree>
    <p:extLst>
      <p:ext uri="{BB962C8B-B14F-4D97-AF65-F5344CB8AC3E}">
        <p14:creationId xmlns:p14="http://schemas.microsoft.com/office/powerpoint/2010/main" val="1445587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DEEPA</a:t>
            </a:r>
          </a:p>
          <a:p>
            <a:endParaRPr lang="en-US" dirty="0"/>
          </a:p>
        </p:txBody>
      </p:sp>
      <p:sp>
        <p:nvSpPr>
          <p:cNvPr id="4" name="Slide Number Placeholder 3"/>
          <p:cNvSpPr>
            <a:spLocks noGrp="1"/>
          </p:cNvSpPr>
          <p:nvPr>
            <p:ph type="sldNum" sz="quarter" idx="5"/>
          </p:nvPr>
        </p:nvSpPr>
        <p:spPr/>
        <p:txBody>
          <a:bodyPr/>
          <a:lstStyle/>
          <a:p>
            <a:fld id="{4C12E19A-EF70-7941-9ED4-F404E67AE648}" type="slidenum">
              <a:rPr lang="en-US" smtClean="0"/>
              <a:t>17</a:t>
            </a:fld>
            <a:endParaRPr lang="en-US"/>
          </a:p>
        </p:txBody>
      </p:sp>
    </p:spTree>
    <p:extLst>
      <p:ext uri="{BB962C8B-B14F-4D97-AF65-F5344CB8AC3E}">
        <p14:creationId xmlns:p14="http://schemas.microsoft.com/office/powerpoint/2010/main" val="32853277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DEEPA</a:t>
            </a:r>
          </a:p>
          <a:p>
            <a:pPr marL="171450" indent="-171450">
              <a:buFont typeface="Arial" panose="020B0604020202020204" pitchFamily="34" charset="0"/>
              <a:buChar char="•"/>
            </a:pPr>
            <a:r>
              <a:rPr lang="en-US" dirty="0"/>
              <a:t>Basic first aid at primary is just </a:t>
            </a:r>
            <a:r>
              <a:rPr lang="en-US" dirty="0" err="1"/>
              <a:t>that..basic</a:t>
            </a:r>
            <a:r>
              <a:rPr lang="en-US" dirty="0"/>
              <a:t>!  How to make an emergency call, recognizing when they might need help.</a:t>
            </a:r>
          </a:p>
          <a:p>
            <a:pPr marL="171450" indent="-171450">
              <a:buFont typeface="Arial" panose="020B0604020202020204" pitchFamily="34" charset="0"/>
              <a:buChar char="•"/>
            </a:pPr>
            <a:r>
              <a:rPr lang="en-US" dirty="0"/>
              <a:t>Changing adolescent body is puberty – this is now statutory whether covered in Science or in the Health Education curriculum – this is different to before</a:t>
            </a:r>
          </a:p>
        </p:txBody>
      </p:sp>
      <p:sp>
        <p:nvSpPr>
          <p:cNvPr id="4" name="Slide Number Placeholder 3"/>
          <p:cNvSpPr>
            <a:spLocks noGrp="1"/>
          </p:cNvSpPr>
          <p:nvPr>
            <p:ph type="sldNum" sz="quarter" idx="5"/>
          </p:nvPr>
        </p:nvSpPr>
        <p:spPr/>
        <p:txBody>
          <a:bodyPr/>
          <a:lstStyle/>
          <a:p>
            <a:fld id="{4C12E19A-EF70-7941-9ED4-F404E67AE648}" type="slidenum">
              <a:rPr lang="en-US" smtClean="0"/>
              <a:t>18</a:t>
            </a:fld>
            <a:endParaRPr lang="en-US"/>
          </a:p>
        </p:txBody>
      </p:sp>
    </p:spTree>
    <p:extLst>
      <p:ext uri="{BB962C8B-B14F-4D97-AF65-F5344CB8AC3E}">
        <p14:creationId xmlns:p14="http://schemas.microsoft.com/office/powerpoint/2010/main" val="21919702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42761" y="4400550"/>
            <a:ext cx="6514089" cy="3600450"/>
          </a:xfrm>
        </p:spPr>
        <p:txBody>
          <a:bodyPr/>
          <a:lstStyle/>
          <a:p>
            <a:pPr marL="171450" indent="-171450">
              <a:buFontTx/>
              <a:buChar char="-"/>
            </a:pPr>
            <a:r>
              <a:rPr lang="en-US" sz="1100" dirty="0"/>
              <a:t>FRAN</a:t>
            </a:r>
          </a:p>
          <a:p>
            <a:pPr marL="171450" indent="-171450">
              <a:buFontTx/>
              <a:buChar char="-"/>
            </a:pPr>
            <a:r>
              <a:rPr lang="en-US" sz="1100" dirty="0"/>
              <a:t>Parents can withdraw from the Sex Education elements – this is usually the lessons given in year 6 (or sometimes year 5) around conception, pregnancy, birth, maybe contraception, consent, etc.</a:t>
            </a:r>
            <a:endParaRPr lang="en-US" dirty="0"/>
          </a:p>
          <a:p>
            <a:r>
              <a:rPr lang="en-GB" sz="1100" b="1" i="1" dirty="0" err="1"/>
              <a:t>Yr</a:t>
            </a:r>
            <a:r>
              <a:rPr lang="en-GB" sz="1100" b="1" i="1" dirty="0"/>
              <a:t> 2 - Pupils should be taught to:</a:t>
            </a:r>
          </a:p>
          <a:p>
            <a:pPr marL="171450" indent="-171450" hangingPunct="0">
              <a:buFont typeface="Arial" panose="020B0604020202020204" pitchFamily="34" charset="0"/>
              <a:buChar char="•"/>
            </a:pPr>
            <a:r>
              <a:rPr lang="en-GB" sz="1100" dirty="0"/>
              <a:t>notice that animals, including humans, have offspring which grow into adults </a:t>
            </a:r>
          </a:p>
          <a:p>
            <a:pPr marL="171450" indent="-171450" hangingPunct="0">
              <a:buFont typeface="Arial" panose="020B0604020202020204" pitchFamily="34" charset="0"/>
              <a:buChar char="•"/>
            </a:pPr>
            <a:r>
              <a:rPr lang="en-GB" sz="1100" dirty="0"/>
              <a:t>describe the importance for humans of…..hygiene. </a:t>
            </a:r>
          </a:p>
          <a:p>
            <a:pPr hangingPunct="0"/>
            <a:r>
              <a:rPr lang="en-GB" sz="1100" i="1" dirty="0"/>
              <a:t>They should also be introduced to the processes of reproduction and growth in animals. The focus at this stage should be on questions that help pupils to recognise growth; they should not be expected to understand how reproduction occurs.</a:t>
            </a:r>
          </a:p>
          <a:p>
            <a:r>
              <a:rPr lang="en-GB" sz="1100" i="1" dirty="0"/>
              <a:t>The following examples might be used: egg, chick, chicken; egg, caterpillar, pupa, butterfly; spawn, tadpole, frog; lamb, sheep. Growing into adults can include reference to baby, toddler, child, teenager, adult.</a:t>
            </a:r>
          </a:p>
          <a:p>
            <a:pPr hangingPunct="0"/>
            <a:r>
              <a:rPr lang="en-GB" sz="1100" b="1" i="1" dirty="0" err="1"/>
              <a:t>Yr</a:t>
            </a:r>
            <a:r>
              <a:rPr lang="en-GB" sz="1100" b="1" i="1" dirty="0"/>
              <a:t> 5 Pupils should be taught to:</a:t>
            </a:r>
          </a:p>
          <a:p>
            <a:pPr marL="171450" indent="-171450" hangingPunct="0">
              <a:buFont typeface="Arial" panose="020B0604020202020204" pitchFamily="34" charset="0"/>
              <a:buChar char="•"/>
            </a:pPr>
            <a:r>
              <a:rPr lang="en-GB" sz="1100" dirty="0"/>
              <a:t>describe the changes as humans develop to old age. </a:t>
            </a:r>
          </a:p>
          <a:p>
            <a:pPr marL="171450" lvl="0" indent="-171450">
              <a:buFont typeface="Arial" panose="020B0604020202020204" pitchFamily="34" charset="0"/>
              <a:buChar char="•"/>
            </a:pPr>
            <a:r>
              <a:rPr lang="en-GB" sz="1100" dirty="0"/>
              <a:t>describe the differences in the life cycles of a mammal, an amphibian, an insect and a bird</a:t>
            </a:r>
          </a:p>
          <a:p>
            <a:pPr marL="171450" lvl="0" indent="-171450">
              <a:buFont typeface="Arial" panose="020B0604020202020204" pitchFamily="34" charset="0"/>
              <a:buChar char="•"/>
            </a:pPr>
            <a:r>
              <a:rPr lang="en-GB" sz="1100" dirty="0"/>
              <a:t>describe the life process of reproduction in some plants and animals</a:t>
            </a:r>
          </a:p>
          <a:p>
            <a:r>
              <a:rPr lang="en-GB" sz="1100" i="1" dirty="0"/>
              <a:t>Pupils could work scientifically by researching the gestation periods of other animals and comparing them with humans; by finding out and recording the length and mass of a baby as it grows.</a:t>
            </a:r>
            <a:endParaRPr lang="en-GB" i="1" dirty="0"/>
          </a:p>
          <a:p>
            <a:r>
              <a:rPr lang="en-GB" sz="1100" i="1" dirty="0"/>
              <a:t>Pupils should find out about different types of reproduction, including sexual and asexual reproduction in plants, and sexual reproduction in animals.</a:t>
            </a:r>
            <a:br>
              <a:rPr lang="en-GB" sz="1100" i="1" dirty="0"/>
            </a:br>
            <a:r>
              <a:rPr lang="en-GB" sz="1100" i="1" dirty="0"/>
              <a:t>Pupils might work scientifically by: observing and comparing the life cycles of plants and animals in their local environment with other plants and animals around the world (in the rainforest, in the oceans, in desert areas and in prehistoric times), asking pertinent questions and suggesting reasons for similarities and differences. They might try to grow new plants from different parts of the parent plant, for example, seeds, stem and root cuttings, tubers, bulbs. They might observe changes in an animal over a period of time (for example, by hatching and rearing chicks), comparing how different animals reproduce and grow.</a:t>
            </a:r>
          </a:p>
          <a:p>
            <a:pPr hangingPunct="0"/>
            <a:r>
              <a:rPr lang="en-GB" sz="1100" b="1" dirty="0"/>
              <a:t>Year 6 Pupils should be taught to:</a:t>
            </a:r>
          </a:p>
          <a:p>
            <a:pPr marL="171450" lvl="0" indent="-171450">
              <a:buFont typeface="Arial" panose="020B0604020202020204" pitchFamily="34" charset="0"/>
              <a:buChar char="•"/>
            </a:pPr>
            <a:r>
              <a:rPr lang="en-GB" sz="1100" dirty="0"/>
              <a:t>recognise that living things produce offspring of the same kind, but normally offspring vary and are not identical to their parents</a:t>
            </a:r>
          </a:p>
          <a:p>
            <a:pPr lvl="0"/>
            <a:r>
              <a:rPr lang="en-GB" sz="1100" dirty="0">
                <a:hlinkClick r:id="rId3"/>
              </a:rPr>
              <a:t>https://www.gov.uk/government/publications/national-curriculum-in-england-science-programmes-of-study/national-curriculum-in-england-science-programmes-of-study</a:t>
            </a:r>
            <a:endParaRPr lang="en-GB" sz="1100" dirty="0"/>
          </a:p>
          <a:p>
            <a:pPr lvl="0"/>
            <a:endParaRPr lang="en-GB" sz="1100" dirty="0"/>
          </a:p>
          <a:p>
            <a:pPr hangingPunct="0"/>
            <a:r>
              <a:rPr lang="en-GB" dirty="0"/>
              <a:t> </a:t>
            </a:r>
          </a:p>
          <a:p>
            <a:pPr marL="171450" indent="-171450">
              <a:buFontTx/>
              <a:buChar char="-"/>
            </a:pPr>
            <a:endParaRPr lang="en-US" dirty="0"/>
          </a:p>
        </p:txBody>
      </p:sp>
      <p:sp>
        <p:nvSpPr>
          <p:cNvPr id="4" name="Slide Number Placeholder 3"/>
          <p:cNvSpPr>
            <a:spLocks noGrp="1"/>
          </p:cNvSpPr>
          <p:nvPr>
            <p:ph type="sldNum" sz="quarter" idx="5"/>
          </p:nvPr>
        </p:nvSpPr>
        <p:spPr/>
        <p:txBody>
          <a:bodyPr/>
          <a:lstStyle/>
          <a:p>
            <a:fld id="{4C12E19A-EF70-7941-9ED4-F404E67AE648}" type="slidenum">
              <a:rPr lang="en-US" smtClean="0"/>
              <a:t>19</a:t>
            </a:fld>
            <a:endParaRPr lang="en-US" dirty="0"/>
          </a:p>
        </p:txBody>
      </p:sp>
    </p:spTree>
    <p:extLst>
      <p:ext uri="{BB962C8B-B14F-4D97-AF65-F5344CB8AC3E}">
        <p14:creationId xmlns:p14="http://schemas.microsoft.com/office/powerpoint/2010/main" val="26339988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FRAN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Highlight this a useful document </a:t>
            </a:r>
          </a:p>
          <a:p>
            <a:endParaRPr lang="en-GB" dirty="0"/>
          </a:p>
        </p:txBody>
      </p:sp>
      <p:sp>
        <p:nvSpPr>
          <p:cNvPr id="4" name="Slide Number Placeholder 3"/>
          <p:cNvSpPr>
            <a:spLocks noGrp="1"/>
          </p:cNvSpPr>
          <p:nvPr>
            <p:ph type="sldNum" sz="quarter" idx="5"/>
          </p:nvPr>
        </p:nvSpPr>
        <p:spPr/>
        <p:txBody>
          <a:bodyPr/>
          <a:lstStyle/>
          <a:p>
            <a:fld id="{4C12E19A-EF70-7941-9ED4-F404E67AE648}" type="slidenum">
              <a:rPr lang="en-US" smtClean="0"/>
              <a:t>20</a:t>
            </a:fld>
            <a:endParaRPr lang="en-US"/>
          </a:p>
        </p:txBody>
      </p:sp>
    </p:spTree>
    <p:extLst>
      <p:ext uri="{BB962C8B-B14F-4D97-AF65-F5344CB8AC3E}">
        <p14:creationId xmlns:p14="http://schemas.microsoft.com/office/powerpoint/2010/main" val="41324992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FRAN</a:t>
            </a:r>
          </a:p>
          <a:p>
            <a:r>
              <a:rPr lang="en-US" dirty="0"/>
              <a:t>Pupils should not be asking personal questions of the teacher or other students</a:t>
            </a:r>
          </a:p>
          <a:p>
            <a:r>
              <a:rPr lang="en-US" dirty="0"/>
              <a:t>Talk about yourself and not others – you don’t want pupils sharing information about others, </a:t>
            </a:r>
            <a:r>
              <a:rPr lang="en-US" dirty="0" err="1"/>
              <a:t>eg.</a:t>
            </a:r>
            <a:r>
              <a:rPr lang="en-US" dirty="0"/>
              <a:t> Sophie has started her periods already</a:t>
            </a:r>
          </a:p>
          <a:p>
            <a:r>
              <a:rPr lang="en-US" dirty="0"/>
              <a:t>Use the agreed words – pupils should be encouraged to use scientific terms for genitals</a:t>
            </a:r>
          </a:p>
          <a:p>
            <a:r>
              <a:rPr lang="en-US" dirty="0"/>
              <a:t>Talk about content – encourage pupils not to talk with younger children about more detailed content</a:t>
            </a:r>
          </a:p>
        </p:txBody>
      </p:sp>
      <p:sp>
        <p:nvSpPr>
          <p:cNvPr id="4" name="Slide Number Placeholder 3"/>
          <p:cNvSpPr>
            <a:spLocks noGrp="1"/>
          </p:cNvSpPr>
          <p:nvPr>
            <p:ph type="sldNum" sz="quarter" idx="5"/>
          </p:nvPr>
        </p:nvSpPr>
        <p:spPr/>
        <p:txBody>
          <a:bodyPr/>
          <a:lstStyle/>
          <a:p>
            <a:fld id="{4C12E19A-EF70-7941-9ED4-F404E67AE648}" type="slidenum">
              <a:rPr lang="en-US" smtClean="0"/>
              <a:t>26</a:t>
            </a:fld>
            <a:endParaRPr lang="en-US"/>
          </a:p>
        </p:txBody>
      </p:sp>
    </p:spTree>
    <p:extLst>
      <p:ext uri="{BB962C8B-B14F-4D97-AF65-F5344CB8AC3E}">
        <p14:creationId xmlns:p14="http://schemas.microsoft.com/office/powerpoint/2010/main" val="28554740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FRAN</a:t>
            </a:r>
          </a:p>
        </p:txBody>
      </p:sp>
      <p:sp>
        <p:nvSpPr>
          <p:cNvPr id="4" name="Slide Number Placeholder 3"/>
          <p:cNvSpPr>
            <a:spLocks noGrp="1"/>
          </p:cNvSpPr>
          <p:nvPr>
            <p:ph type="sldNum" sz="quarter" idx="10"/>
          </p:nvPr>
        </p:nvSpPr>
        <p:spPr/>
        <p:txBody>
          <a:bodyPr/>
          <a:lstStyle/>
          <a:p>
            <a:fld id="{4C12E19A-EF70-7941-9ED4-F404E67AE648}" type="slidenum">
              <a:rPr lang="en-US" smtClean="0"/>
              <a:t>28</a:t>
            </a:fld>
            <a:endParaRPr lang="en-US"/>
          </a:p>
        </p:txBody>
      </p:sp>
    </p:spTree>
    <p:extLst>
      <p:ext uri="{BB962C8B-B14F-4D97-AF65-F5344CB8AC3E}">
        <p14:creationId xmlns:p14="http://schemas.microsoft.com/office/powerpoint/2010/main" val="1754706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D199B-FCB6-F24A-B07D-D70C54FE7C7B}"/>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CE1796AC-52C4-8248-B927-9A1B76D34637}"/>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15C4232-D2DB-DF40-BD5C-F1775E980B2D}"/>
              </a:ext>
            </a:extLst>
          </p:cNvPr>
          <p:cNvSpPr>
            <a:spLocks noGrp="1"/>
          </p:cNvSpPr>
          <p:nvPr>
            <p:ph type="dt" sz="half" idx="10"/>
          </p:nvPr>
        </p:nvSpPr>
        <p:spPr/>
        <p:txBody>
          <a:bodyPr/>
          <a:lstStyle/>
          <a:p>
            <a:fld id="{B1A24CD3-204F-4468-8EE4-28A6668D006A}" type="datetimeFigureOut">
              <a:rPr lang="en-US" smtClean="0"/>
              <a:t>3/19/2021</a:t>
            </a:fld>
            <a:endParaRPr lang="en-US"/>
          </a:p>
        </p:txBody>
      </p:sp>
      <p:sp>
        <p:nvSpPr>
          <p:cNvPr id="5" name="Footer Placeholder 4">
            <a:extLst>
              <a:ext uri="{FF2B5EF4-FFF2-40B4-BE49-F238E27FC236}">
                <a16:creationId xmlns:a16="http://schemas.microsoft.com/office/drawing/2014/main" id="{3B845A00-4316-FC4D-80D4-4C608D9EFC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D49A04-F39A-B748-B6BD-EC542D54A697}"/>
              </a:ext>
            </a:extLst>
          </p:cNvPr>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35218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E096D-0C4B-9E41-BEE7-CF8D806A768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A8CF6DC-D72C-654C-8EBE-0544CC4673B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C553CD-2E6F-0D42-8807-EF778D4BE58E}"/>
              </a:ext>
            </a:extLst>
          </p:cNvPr>
          <p:cNvSpPr>
            <a:spLocks noGrp="1"/>
          </p:cNvSpPr>
          <p:nvPr>
            <p:ph type="dt" sz="half" idx="10"/>
          </p:nvPr>
        </p:nvSpPr>
        <p:spPr/>
        <p:txBody>
          <a:bodyPr/>
          <a:lstStyle/>
          <a:p>
            <a:fld id="{B1A24CD3-204F-4468-8EE4-28A6668D006A}" type="datetimeFigureOut">
              <a:rPr lang="en-US" smtClean="0"/>
              <a:t>3/19/2021</a:t>
            </a:fld>
            <a:endParaRPr lang="en-US"/>
          </a:p>
        </p:txBody>
      </p:sp>
      <p:sp>
        <p:nvSpPr>
          <p:cNvPr id="5" name="Footer Placeholder 4">
            <a:extLst>
              <a:ext uri="{FF2B5EF4-FFF2-40B4-BE49-F238E27FC236}">
                <a16:creationId xmlns:a16="http://schemas.microsoft.com/office/drawing/2014/main" id="{EB2CDEE4-4F44-FB4C-9A85-BB9E7ADBFF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1AD8C1-4E79-0744-BF3B-D79E5829A0F3}"/>
              </a:ext>
            </a:extLst>
          </p:cNvPr>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1372216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74F65-FB42-0444-9D90-1937F20A1562}"/>
              </a:ext>
            </a:extLst>
          </p:cNvPr>
          <p:cNvSpPr>
            <a:spLocks noGrp="1"/>
          </p:cNvSpPr>
          <p:nvPr>
            <p:ph type="title"/>
          </p:nvPr>
        </p:nvSpPr>
        <p:spPr>
          <a:xfrm>
            <a:off x="623888" y="1709739"/>
            <a:ext cx="7886700" cy="2852737"/>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E4B25A9-B7B9-E34A-80B8-A49B5941045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07E0B3C-04B6-CA4C-B302-DCB6CD00EADC}"/>
              </a:ext>
            </a:extLst>
          </p:cNvPr>
          <p:cNvSpPr>
            <a:spLocks noGrp="1"/>
          </p:cNvSpPr>
          <p:nvPr>
            <p:ph type="dt" sz="half" idx="10"/>
          </p:nvPr>
        </p:nvSpPr>
        <p:spPr/>
        <p:txBody>
          <a:bodyPr/>
          <a:lstStyle/>
          <a:p>
            <a:fld id="{B1A24CD3-204F-4468-8EE4-28A6668D006A}" type="datetimeFigureOut">
              <a:rPr lang="en-US" smtClean="0"/>
              <a:t>3/19/2021</a:t>
            </a:fld>
            <a:endParaRPr lang="en-US"/>
          </a:p>
        </p:txBody>
      </p:sp>
      <p:sp>
        <p:nvSpPr>
          <p:cNvPr id="5" name="Footer Placeholder 4">
            <a:extLst>
              <a:ext uri="{FF2B5EF4-FFF2-40B4-BE49-F238E27FC236}">
                <a16:creationId xmlns:a16="http://schemas.microsoft.com/office/drawing/2014/main" id="{605A3333-5584-A247-B61D-E4DD8AA8CB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FEBE07-E1A1-384B-98A6-135207EF89BA}"/>
              </a:ext>
            </a:extLst>
          </p:cNvPr>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2263295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E2048-5CCA-7E46-AA7F-0AF03BE999E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A8C5F5C-8A49-3046-B4B1-DC6F06ECEB00}"/>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D4DC810-6446-BA47-B415-EBED5DBB4D84}"/>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971F08D-326B-0941-BC46-6178D2505CFC}"/>
              </a:ext>
            </a:extLst>
          </p:cNvPr>
          <p:cNvSpPr>
            <a:spLocks noGrp="1"/>
          </p:cNvSpPr>
          <p:nvPr>
            <p:ph type="dt" sz="half" idx="10"/>
          </p:nvPr>
        </p:nvSpPr>
        <p:spPr/>
        <p:txBody>
          <a:bodyPr/>
          <a:lstStyle/>
          <a:p>
            <a:fld id="{B1A24CD3-204F-4468-8EE4-28A6668D006A}" type="datetimeFigureOut">
              <a:rPr lang="en-US" smtClean="0"/>
              <a:t>3/19/2021</a:t>
            </a:fld>
            <a:endParaRPr lang="en-US"/>
          </a:p>
        </p:txBody>
      </p:sp>
      <p:sp>
        <p:nvSpPr>
          <p:cNvPr id="6" name="Footer Placeholder 5">
            <a:extLst>
              <a:ext uri="{FF2B5EF4-FFF2-40B4-BE49-F238E27FC236}">
                <a16:creationId xmlns:a16="http://schemas.microsoft.com/office/drawing/2014/main" id="{CC02DE11-C471-8940-95D4-A3C0743789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3124D3-E246-224C-ACDF-AF2E0164D688}"/>
              </a:ext>
            </a:extLst>
          </p:cNvPr>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163330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B5C40-7E6C-BE43-8CBF-B7EEDFAB75A6}"/>
              </a:ext>
            </a:extLst>
          </p:cNvPr>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B7FE6F2-C0A8-8046-8650-398A282E075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BC2D9D8B-2996-C54F-9F5F-11AC239E7CA2}"/>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7FDF45D-EF74-1F44-B2BB-D870B892268E}"/>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3730CA07-6DA5-FB4A-8600-4372C62CF29C}"/>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DEE870B-8424-A844-AF89-E33567469B98}"/>
              </a:ext>
            </a:extLst>
          </p:cNvPr>
          <p:cNvSpPr>
            <a:spLocks noGrp="1"/>
          </p:cNvSpPr>
          <p:nvPr>
            <p:ph type="dt" sz="half" idx="10"/>
          </p:nvPr>
        </p:nvSpPr>
        <p:spPr/>
        <p:txBody>
          <a:bodyPr/>
          <a:lstStyle/>
          <a:p>
            <a:fld id="{B1A24CD3-204F-4468-8EE4-28A6668D006A}" type="datetimeFigureOut">
              <a:rPr lang="en-US" smtClean="0"/>
              <a:t>3/19/2021</a:t>
            </a:fld>
            <a:endParaRPr lang="en-US"/>
          </a:p>
        </p:txBody>
      </p:sp>
      <p:sp>
        <p:nvSpPr>
          <p:cNvPr id="8" name="Footer Placeholder 7">
            <a:extLst>
              <a:ext uri="{FF2B5EF4-FFF2-40B4-BE49-F238E27FC236}">
                <a16:creationId xmlns:a16="http://schemas.microsoft.com/office/drawing/2014/main" id="{B4B67462-AF9F-784F-B3D8-2F0EF113F52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A63CBBB-E3AE-0544-853B-3716B498352C}"/>
              </a:ext>
            </a:extLst>
          </p:cNvPr>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3088344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5BA4F-FDA1-0642-8189-9DC9AB190A1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A9C6630-DA91-9B4C-9AF4-1960F4F9DDDA}"/>
              </a:ext>
            </a:extLst>
          </p:cNvPr>
          <p:cNvSpPr>
            <a:spLocks noGrp="1"/>
          </p:cNvSpPr>
          <p:nvPr>
            <p:ph type="dt" sz="half" idx="10"/>
          </p:nvPr>
        </p:nvSpPr>
        <p:spPr/>
        <p:txBody>
          <a:bodyPr/>
          <a:lstStyle/>
          <a:p>
            <a:fld id="{B1A24CD3-204F-4468-8EE4-28A6668D006A}" type="datetimeFigureOut">
              <a:rPr lang="en-US" smtClean="0"/>
              <a:t>3/19/2021</a:t>
            </a:fld>
            <a:endParaRPr lang="en-US"/>
          </a:p>
        </p:txBody>
      </p:sp>
      <p:sp>
        <p:nvSpPr>
          <p:cNvPr id="4" name="Footer Placeholder 3">
            <a:extLst>
              <a:ext uri="{FF2B5EF4-FFF2-40B4-BE49-F238E27FC236}">
                <a16:creationId xmlns:a16="http://schemas.microsoft.com/office/drawing/2014/main" id="{1CB12B07-0CF3-4A41-A5FC-77D968F67F8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113B322-7150-F148-AC21-72E9229E00A5}"/>
              </a:ext>
            </a:extLst>
          </p:cNvPr>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3805067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E1353EC-FF00-FF46-8070-22087E2215AF}"/>
              </a:ext>
            </a:extLst>
          </p:cNvPr>
          <p:cNvSpPr>
            <a:spLocks noGrp="1"/>
          </p:cNvSpPr>
          <p:nvPr>
            <p:ph type="dt" sz="half" idx="10"/>
          </p:nvPr>
        </p:nvSpPr>
        <p:spPr/>
        <p:txBody>
          <a:bodyPr/>
          <a:lstStyle/>
          <a:p>
            <a:fld id="{B1A24CD3-204F-4468-8EE4-28A6668D006A}" type="datetimeFigureOut">
              <a:rPr lang="en-US" smtClean="0"/>
              <a:t>3/19/2021</a:t>
            </a:fld>
            <a:endParaRPr lang="en-US"/>
          </a:p>
        </p:txBody>
      </p:sp>
      <p:sp>
        <p:nvSpPr>
          <p:cNvPr id="3" name="Footer Placeholder 2">
            <a:extLst>
              <a:ext uri="{FF2B5EF4-FFF2-40B4-BE49-F238E27FC236}">
                <a16:creationId xmlns:a16="http://schemas.microsoft.com/office/drawing/2014/main" id="{D9718AA6-4D39-734E-815C-FF518E1EB1E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44495F6-2865-CE47-A717-FF2901544629}"/>
              </a:ext>
            </a:extLst>
          </p:cNvPr>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970436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27A2E-792B-6C45-9CBE-DB94243D1A54}"/>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D72267F-0BE6-B141-A9E7-FFDB870EB4B7}"/>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E5B8B01-6132-CD49-AB42-A4764ADA8596}"/>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201B896E-2636-A74D-9A67-949B9D00FBEE}"/>
              </a:ext>
            </a:extLst>
          </p:cNvPr>
          <p:cNvSpPr>
            <a:spLocks noGrp="1"/>
          </p:cNvSpPr>
          <p:nvPr>
            <p:ph type="dt" sz="half" idx="10"/>
          </p:nvPr>
        </p:nvSpPr>
        <p:spPr/>
        <p:txBody>
          <a:bodyPr/>
          <a:lstStyle/>
          <a:p>
            <a:fld id="{B1A24CD3-204F-4468-8EE4-28A6668D006A}" type="datetimeFigureOut">
              <a:rPr lang="en-US" smtClean="0"/>
              <a:t>3/19/2021</a:t>
            </a:fld>
            <a:endParaRPr lang="en-US"/>
          </a:p>
        </p:txBody>
      </p:sp>
      <p:sp>
        <p:nvSpPr>
          <p:cNvPr id="6" name="Footer Placeholder 5">
            <a:extLst>
              <a:ext uri="{FF2B5EF4-FFF2-40B4-BE49-F238E27FC236}">
                <a16:creationId xmlns:a16="http://schemas.microsoft.com/office/drawing/2014/main" id="{7C6EAD49-D987-7E43-8DAF-C422C9EFF63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766F74-0BD8-AA4B-8607-0D57238AEF9E}"/>
              </a:ext>
            </a:extLst>
          </p:cNvPr>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1060492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88500-7189-7148-9E7C-5F5269F6F744}"/>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009972B-5021-594F-8465-46FB2DA1DC02}"/>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B84FDD29-F060-ED42-AD56-17BAA1EDBD6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E013C3E7-1A8A-5349-8151-67794A0545DC}"/>
              </a:ext>
            </a:extLst>
          </p:cNvPr>
          <p:cNvSpPr>
            <a:spLocks noGrp="1"/>
          </p:cNvSpPr>
          <p:nvPr>
            <p:ph type="dt" sz="half" idx="10"/>
          </p:nvPr>
        </p:nvSpPr>
        <p:spPr/>
        <p:txBody>
          <a:bodyPr/>
          <a:lstStyle/>
          <a:p>
            <a:fld id="{B1A24CD3-204F-4468-8EE4-28A6668D006A}" type="datetimeFigureOut">
              <a:rPr lang="en-US" smtClean="0"/>
              <a:t>3/19/2021</a:t>
            </a:fld>
            <a:endParaRPr lang="en-US"/>
          </a:p>
        </p:txBody>
      </p:sp>
      <p:sp>
        <p:nvSpPr>
          <p:cNvPr id="6" name="Footer Placeholder 5">
            <a:extLst>
              <a:ext uri="{FF2B5EF4-FFF2-40B4-BE49-F238E27FC236}">
                <a16:creationId xmlns:a16="http://schemas.microsoft.com/office/drawing/2014/main" id="{3E72DA0F-70AC-6D40-9AF6-D8D5050698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5D0F-3FDB-F844-8AE7-CA0A5A558A1C}"/>
              </a:ext>
            </a:extLst>
          </p:cNvPr>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2053888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66090-D408-EA46-BEC8-B4A666BCAFF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76A0694-0934-B848-906C-A082EE61273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E323AE9-D5D7-214A-890A-8994638CEFCE}"/>
              </a:ext>
            </a:extLst>
          </p:cNvPr>
          <p:cNvSpPr>
            <a:spLocks noGrp="1"/>
          </p:cNvSpPr>
          <p:nvPr>
            <p:ph type="dt" sz="half" idx="10"/>
          </p:nvPr>
        </p:nvSpPr>
        <p:spPr/>
        <p:txBody>
          <a:bodyPr/>
          <a:lstStyle/>
          <a:p>
            <a:fld id="{B1A24CD3-204F-4468-8EE4-28A6668D006A}" type="datetimeFigureOut">
              <a:rPr lang="en-US" smtClean="0"/>
              <a:t>3/19/2021</a:t>
            </a:fld>
            <a:endParaRPr lang="en-US"/>
          </a:p>
        </p:txBody>
      </p:sp>
      <p:sp>
        <p:nvSpPr>
          <p:cNvPr id="5" name="Footer Placeholder 4">
            <a:extLst>
              <a:ext uri="{FF2B5EF4-FFF2-40B4-BE49-F238E27FC236}">
                <a16:creationId xmlns:a16="http://schemas.microsoft.com/office/drawing/2014/main" id="{EAEA7452-B15A-054F-A64C-8E2338896B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481B8B-B7AF-2846-B29F-643B87CD20EF}"/>
              </a:ext>
            </a:extLst>
          </p:cNvPr>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376889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F3FE43-E5B3-7245-BE03-3AB36189FA0A}"/>
              </a:ext>
            </a:extLst>
          </p:cNvPr>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E4C6C90-E134-2845-A1F1-24FD92E6D310}"/>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EE9A044-13F9-6E41-8919-A90E7D476224}"/>
              </a:ext>
            </a:extLst>
          </p:cNvPr>
          <p:cNvSpPr>
            <a:spLocks noGrp="1"/>
          </p:cNvSpPr>
          <p:nvPr>
            <p:ph type="dt" sz="half" idx="10"/>
          </p:nvPr>
        </p:nvSpPr>
        <p:spPr/>
        <p:txBody>
          <a:bodyPr/>
          <a:lstStyle/>
          <a:p>
            <a:fld id="{B1A24CD3-204F-4468-8EE4-28A6668D006A}" type="datetimeFigureOut">
              <a:rPr lang="en-US" smtClean="0"/>
              <a:t>3/19/2021</a:t>
            </a:fld>
            <a:endParaRPr lang="en-US"/>
          </a:p>
        </p:txBody>
      </p:sp>
      <p:sp>
        <p:nvSpPr>
          <p:cNvPr id="5" name="Footer Placeholder 4">
            <a:extLst>
              <a:ext uri="{FF2B5EF4-FFF2-40B4-BE49-F238E27FC236}">
                <a16:creationId xmlns:a16="http://schemas.microsoft.com/office/drawing/2014/main" id="{4173CE2A-18C6-BB40-AE33-33AD4954A4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966351-AD63-8045-814B-A321FB107F0D}"/>
              </a:ext>
            </a:extLst>
          </p:cNvPr>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1672203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B7FD6C-1A2E-1643-BFAB-B03FFAE53636}"/>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63E77977-F193-D84E-B5AE-E0825896E582}"/>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FE86D17-64C3-4049-BCF8-5856AF74623E}"/>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1A24CD3-204F-4468-8EE4-28A6668D006A}" type="datetimeFigureOut">
              <a:rPr lang="en-US" smtClean="0"/>
              <a:t>3/19/2021</a:t>
            </a:fld>
            <a:endParaRPr lang="en-US"/>
          </a:p>
        </p:txBody>
      </p:sp>
      <p:sp>
        <p:nvSpPr>
          <p:cNvPr id="5" name="Footer Placeholder 4">
            <a:extLst>
              <a:ext uri="{FF2B5EF4-FFF2-40B4-BE49-F238E27FC236}">
                <a16:creationId xmlns:a16="http://schemas.microsoft.com/office/drawing/2014/main" id="{97519138-E034-9C4E-A6B7-E3615BA612B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45F2839-1CFF-D64F-A7B8-89C074822A6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7AF16DE-A0D5-4438-950F-5B1E159C2C28}" type="slidenum">
              <a:rPr lang="en-US" smtClean="0"/>
              <a:t>‹#›</a:t>
            </a:fld>
            <a:endParaRPr lang="en-US"/>
          </a:p>
        </p:txBody>
      </p:sp>
      <p:pic>
        <p:nvPicPr>
          <p:cNvPr id="7" name="Picture 6" descr="A picture containing drawing&#10;&#10;Description automatically generated">
            <a:extLst>
              <a:ext uri="{FF2B5EF4-FFF2-40B4-BE49-F238E27FC236}">
                <a16:creationId xmlns:a16="http://schemas.microsoft.com/office/drawing/2014/main" id="{21364407-FB44-304A-A26B-BDD2309F6A56}"/>
              </a:ext>
            </a:extLst>
          </p:cNvPr>
          <p:cNvPicPr>
            <a:picLocks noChangeAspect="1"/>
          </p:cNvPicPr>
          <p:nvPr userDrawn="1"/>
        </p:nvPicPr>
        <p:blipFill>
          <a:blip r:embed="rId13" cstate="email">
            <a:extLst>
              <a:ext uri="{28A0092B-C50C-407E-A947-70E740481C1C}">
                <a14:useLocalDpi xmlns:a14="http://schemas.microsoft.com/office/drawing/2010/main" val="0"/>
              </a:ext>
            </a:extLst>
          </a:blip>
          <a:stretch>
            <a:fillRect/>
          </a:stretch>
        </p:blipFill>
        <p:spPr>
          <a:xfrm>
            <a:off x="7184571" y="5685319"/>
            <a:ext cx="1673679" cy="983287"/>
          </a:xfrm>
          <a:prstGeom prst="rect">
            <a:avLst/>
          </a:prstGeom>
        </p:spPr>
      </p:pic>
    </p:spTree>
    <p:extLst>
      <p:ext uri="{BB962C8B-B14F-4D97-AF65-F5344CB8AC3E}">
        <p14:creationId xmlns:p14="http://schemas.microsoft.com/office/powerpoint/2010/main" val="3342176312"/>
      </p:ext>
    </p:extLst>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notesSlide" Target="../notesSlides/notesSlide13.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image" Target="../media/image18.jpeg"/><Relationship Id="rId4" Type="http://schemas.openxmlformats.org/officeDocument/2006/relationships/notesSlide" Target="../notesSlides/notesSlide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hyperlink" Target="mailto:rmee2@ironvillecodnorpark.derbyshire.sch.uk" TargetMode="External"/><Relationship Id="rId3" Type="http://schemas.openxmlformats.org/officeDocument/2006/relationships/slideLayout" Target="../slideLayouts/slideLayout2.xml"/><Relationship Id="rId7" Type="http://schemas.openxmlformats.org/officeDocument/2006/relationships/hyperlink" Target="https://assets.publishing.service.gov.uk/government/uploads/system/uploads/attachment_data/file/907638/RSE_primary_schools_guide_for_parents.pdf" TargetMode="Externa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s://www.gov.uk/government/news/relationships-education-relationships-and-sex-education-rse-and-health-education-faqs" TargetMode="External"/><Relationship Id="rId5" Type="http://schemas.openxmlformats.org/officeDocument/2006/relationships/hyperlink" Target="https://assets.publishing.service.gov.uk/government/uploads/system/uploads/attachment_data/file/781150/Draft_guidance_Relationships_Education__Relationships_and_Sex_Education__RSE__and_Health_Education2.pdf" TargetMode="External"/><Relationship Id="rId4" Type="http://schemas.openxmlformats.org/officeDocument/2006/relationships/notesSlide" Target="../notesSlides/notesSlide16.xml"/><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icture containing drawing&#10;&#10;Description automatically generated">
            <a:extLst>
              <a:ext uri="{FF2B5EF4-FFF2-40B4-BE49-F238E27FC236}">
                <a16:creationId xmlns:a16="http://schemas.microsoft.com/office/drawing/2014/main" id="{6515B204-BBF1-2043-A5E7-EFF59B9E9408}"/>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16244" r="5" b="14822"/>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2" name="TextBox 1"/>
          <p:cNvSpPr txBox="1"/>
          <p:nvPr/>
        </p:nvSpPr>
        <p:spPr>
          <a:xfrm>
            <a:off x="20" y="3713539"/>
            <a:ext cx="9143980" cy="1843582"/>
          </a:xfrm>
          <a:prstGeom prst="rect">
            <a:avLst/>
          </a:prstGeom>
          <a:noFill/>
        </p:spPr>
        <p:txBody>
          <a:bodyPr wrap="square" rtlCol="0">
            <a:spAutoFit/>
          </a:bodyPr>
          <a:lstStyle/>
          <a:p>
            <a:pPr algn="ctr">
              <a:lnSpc>
                <a:spcPct val="150000"/>
              </a:lnSpc>
            </a:pPr>
            <a:r>
              <a:rPr lang="en-US" sz="4000" dirty="0">
                <a:solidFill>
                  <a:schemeClr val="accent1">
                    <a:lumMod val="50000"/>
                  </a:schemeClr>
                </a:solidFill>
              </a:rPr>
              <a:t>Information for Parents of</a:t>
            </a:r>
          </a:p>
          <a:p>
            <a:pPr algn="ctr">
              <a:lnSpc>
                <a:spcPct val="150000"/>
              </a:lnSpc>
            </a:pPr>
            <a:r>
              <a:rPr lang="en-US" sz="4000" dirty="0" err="1">
                <a:solidFill>
                  <a:schemeClr val="accent1">
                    <a:lumMod val="50000"/>
                  </a:schemeClr>
                </a:solidFill>
              </a:rPr>
              <a:t>Ironville</a:t>
            </a:r>
            <a:r>
              <a:rPr lang="en-US" sz="4000" dirty="0">
                <a:solidFill>
                  <a:schemeClr val="accent1">
                    <a:lumMod val="50000"/>
                  </a:schemeClr>
                </a:solidFill>
              </a:rPr>
              <a:t> and </a:t>
            </a:r>
            <a:r>
              <a:rPr lang="en-US" sz="4000" dirty="0" err="1">
                <a:solidFill>
                  <a:schemeClr val="accent1">
                    <a:lumMod val="50000"/>
                  </a:schemeClr>
                </a:solidFill>
              </a:rPr>
              <a:t>Codnor</a:t>
            </a:r>
            <a:r>
              <a:rPr lang="en-US" sz="4000" dirty="0">
                <a:solidFill>
                  <a:schemeClr val="accent1">
                    <a:lumMod val="50000"/>
                  </a:schemeClr>
                </a:solidFill>
              </a:rPr>
              <a:t> Park Primary School</a:t>
            </a:r>
          </a:p>
        </p:txBody>
      </p:sp>
    </p:spTree>
    <p:extLst>
      <p:ext uri="{BB962C8B-B14F-4D97-AF65-F5344CB8AC3E}">
        <p14:creationId xmlns:p14="http://schemas.microsoft.com/office/powerpoint/2010/main" val="2372085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883F575-AA07-4F16-BDBB-838B00E893BB}"/>
              </a:ext>
            </a:extLst>
          </p:cNvPr>
          <p:cNvSpPr txBox="1">
            <a:spLocks/>
          </p:cNvSpPr>
          <p:nvPr/>
        </p:nvSpPr>
        <p:spPr>
          <a:xfrm>
            <a:off x="133350" y="3779491"/>
            <a:ext cx="9010650" cy="1143000"/>
          </a:xfrm>
          <a:prstGeom prst="rect">
            <a:avLst/>
          </a:prstGeom>
        </p:spPr>
        <p:txBody>
          <a:bodyPr vert="horz" lIns="91440" tIns="45720" rIns="91440" bIns="45720" rtlCol="0" anchor="b">
            <a:no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en-GB" sz="4400" dirty="0"/>
              <a:t>Some slides will contain this </a:t>
            </a:r>
          </a:p>
          <a:p>
            <a:r>
              <a:rPr lang="en-GB" sz="4400" dirty="0"/>
              <a:t>speaker icon  </a:t>
            </a:r>
            <a:br>
              <a:rPr lang="en-GB" sz="4400" dirty="0"/>
            </a:br>
            <a:br>
              <a:rPr lang="en-GB" sz="4400" dirty="0"/>
            </a:br>
            <a:r>
              <a:rPr lang="en-GB" sz="4400" dirty="0"/>
              <a:t>Click on this to listen to an explanation and more information about the slide.</a:t>
            </a:r>
            <a:br>
              <a:rPr lang="en-GB" sz="4400" dirty="0"/>
            </a:br>
            <a:endParaRPr lang="en-GB" sz="4400" dirty="0"/>
          </a:p>
        </p:txBody>
      </p:sp>
      <p:pic>
        <p:nvPicPr>
          <p:cNvPr id="2" name="Recorded Sound">
            <a:hlinkClick r:id="" action="ppaction://media"/>
            <a:extLst>
              <a:ext uri="{FF2B5EF4-FFF2-40B4-BE49-F238E27FC236}">
                <a16:creationId xmlns:a16="http://schemas.microsoft.com/office/drawing/2014/main" id="{253FFCAE-1EAC-4321-9D8A-38059F46FEE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384098" y="1896650"/>
            <a:ext cx="609600" cy="609600"/>
          </a:xfrm>
          <a:prstGeom prst="rect">
            <a:avLst/>
          </a:prstGeom>
        </p:spPr>
      </p:pic>
    </p:spTree>
    <p:extLst>
      <p:ext uri="{BB962C8B-B14F-4D97-AF65-F5344CB8AC3E}">
        <p14:creationId xmlns:p14="http://schemas.microsoft.com/office/powerpoint/2010/main" val="1153595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1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9314" y="377371"/>
            <a:ext cx="8496439" cy="3477875"/>
          </a:xfrm>
          <a:prstGeom prst="rect">
            <a:avLst/>
          </a:prstGeom>
          <a:noFill/>
        </p:spPr>
        <p:txBody>
          <a:bodyPr wrap="square" rtlCol="0">
            <a:spAutoFit/>
          </a:bodyPr>
          <a:lstStyle/>
          <a:p>
            <a:r>
              <a:rPr lang="en-US" sz="2800" b="1" u="sng" dirty="0">
                <a:solidFill>
                  <a:schemeClr val="accent1">
                    <a:lumMod val="75000"/>
                  </a:schemeClr>
                </a:solidFill>
              </a:rPr>
              <a:t>What is RSHE all about?</a:t>
            </a:r>
          </a:p>
          <a:p>
            <a:pPr marL="285750" indent="-285750">
              <a:buFont typeface="Arial" pitchFamily="34" charset="0"/>
              <a:buChar char="•"/>
            </a:pPr>
            <a:endParaRPr lang="en-US" sz="2400" dirty="0"/>
          </a:p>
          <a:p>
            <a:pPr marL="342900" indent="-342900">
              <a:buFont typeface="Arial" pitchFamily="34" charset="0"/>
              <a:buChar char="•"/>
            </a:pPr>
            <a:r>
              <a:rPr lang="en-US" sz="2400" dirty="0"/>
              <a:t>Teaching children how to grow up to be healthy, happy, safe, and able to manage the challenges and opportunities of modern Britain. </a:t>
            </a:r>
          </a:p>
          <a:p>
            <a:pPr marL="342900" indent="-342900">
              <a:buFont typeface="Arial" pitchFamily="34" charset="0"/>
              <a:buChar char="•"/>
            </a:pPr>
            <a:r>
              <a:rPr lang="en-US" sz="2400" dirty="0"/>
              <a:t>To give children the knowledge to make informed decisions about their wellbeing, health and relationships as well as preparing them for a successful adult life. </a:t>
            </a:r>
          </a:p>
          <a:p>
            <a:endParaRPr lang="en-US" sz="2400" dirty="0"/>
          </a:p>
        </p:txBody>
      </p:sp>
      <p:pic>
        <p:nvPicPr>
          <p:cNvPr id="5"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552426" y="3668431"/>
            <a:ext cx="4656896" cy="2701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Recorded Sound">
            <a:hlinkClick r:id="" action="ppaction://media"/>
            <a:extLst>
              <a:ext uri="{FF2B5EF4-FFF2-40B4-BE49-F238E27FC236}">
                <a16:creationId xmlns:a16="http://schemas.microsoft.com/office/drawing/2014/main" id="{7515C46A-E41A-4F2A-9476-99DEF0F7129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373655" y="377371"/>
            <a:ext cx="609600" cy="609600"/>
          </a:xfrm>
          <a:prstGeom prst="rect">
            <a:avLst/>
          </a:prstGeom>
        </p:spPr>
      </p:pic>
    </p:spTree>
    <p:extLst>
      <p:ext uri="{BB962C8B-B14F-4D97-AF65-F5344CB8AC3E}">
        <p14:creationId xmlns:p14="http://schemas.microsoft.com/office/powerpoint/2010/main" val="3565649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51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9314" y="377371"/>
            <a:ext cx="8496439" cy="5016758"/>
          </a:xfrm>
          <a:prstGeom prst="rect">
            <a:avLst/>
          </a:prstGeom>
          <a:noFill/>
        </p:spPr>
        <p:txBody>
          <a:bodyPr wrap="square" rtlCol="0">
            <a:spAutoFit/>
          </a:bodyPr>
          <a:lstStyle/>
          <a:p>
            <a:endParaRPr lang="en-US" sz="2400" dirty="0"/>
          </a:p>
          <a:p>
            <a:r>
              <a:rPr lang="en-US" sz="2800" b="1" u="sng" dirty="0">
                <a:solidFill>
                  <a:schemeClr val="accent1">
                    <a:lumMod val="75000"/>
                  </a:schemeClr>
                </a:solidFill>
              </a:rPr>
              <a:t>What’s new? What has changed?</a:t>
            </a:r>
          </a:p>
          <a:p>
            <a:endParaRPr lang="en-US" sz="2800" b="1" u="sng" dirty="0">
              <a:solidFill>
                <a:schemeClr val="accent1">
                  <a:lumMod val="75000"/>
                </a:schemeClr>
              </a:solidFill>
            </a:endParaRPr>
          </a:p>
          <a:p>
            <a:pPr>
              <a:lnSpc>
                <a:spcPct val="200000"/>
              </a:lnSpc>
            </a:pPr>
            <a:r>
              <a:rPr lang="en-US" sz="2400" dirty="0"/>
              <a:t>The world for all young people looks very different from the way it did 20 years ago when this curriculum was last updated so the Department for Education have introduced new guidance for the teaching of RSHE to bring the content into the 21st century, so that it is relevant for your child and the world they live in.</a:t>
            </a:r>
            <a:endParaRPr lang="en-GB" sz="2100" dirty="0"/>
          </a:p>
        </p:txBody>
      </p:sp>
      <p:pic>
        <p:nvPicPr>
          <p:cNvPr id="2" name="Recorded Sound">
            <a:hlinkClick r:id="" action="ppaction://media"/>
            <a:extLst>
              <a:ext uri="{FF2B5EF4-FFF2-40B4-BE49-F238E27FC236}">
                <a16:creationId xmlns:a16="http://schemas.microsoft.com/office/drawing/2014/main" id="{79D1C44C-C183-43C8-9961-6540014E9C7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248394" y="694151"/>
            <a:ext cx="609600" cy="609600"/>
          </a:xfrm>
          <a:prstGeom prst="rect">
            <a:avLst/>
          </a:prstGeom>
        </p:spPr>
      </p:pic>
    </p:spTree>
    <p:extLst>
      <p:ext uri="{BB962C8B-B14F-4D97-AF65-F5344CB8AC3E}">
        <p14:creationId xmlns:p14="http://schemas.microsoft.com/office/powerpoint/2010/main" val="4097415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2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6531429" cy="687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0592" y="2627083"/>
            <a:ext cx="8828255" cy="1667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647543" y="0"/>
            <a:ext cx="2496457" cy="954107"/>
          </a:xfrm>
          <a:prstGeom prst="rect">
            <a:avLst/>
          </a:prstGeom>
          <a:noFill/>
        </p:spPr>
        <p:txBody>
          <a:bodyPr wrap="square" rtlCol="0">
            <a:spAutoFit/>
          </a:bodyPr>
          <a:lstStyle/>
          <a:p>
            <a:r>
              <a:rPr lang="en-GB" sz="2800" b="1" u="sng" dirty="0">
                <a:solidFill>
                  <a:schemeClr val="accent1">
                    <a:lumMod val="75000"/>
                  </a:schemeClr>
                </a:solidFill>
              </a:rPr>
              <a:t>What does our policy say?</a:t>
            </a:r>
          </a:p>
        </p:txBody>
      </p:sp>
      <p:pic>
        <p:nvPicPr>
          <p:cNvPr id="3" name="Recorded Sound">
            <a:hlinkClick r:id="" action="ppaction://media"/>
            <a:extLst>
              <a:ext uri="{FF2B5EF4-FFF2-40B4-BE49-F238E27FC236}">
                <a16:creationId xmlns:a16="http://schemas.microsoft.com/office/drawing/2014/main" id="{B4BA35C7-91C9-4D72-8CA0-300C2882440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590971" y="1180995"/>
            <a:ext cx="609600" cy="609600"/>
          </a:xfrm>
          <a:prstGeom prst="rect">
            <a:avLst/>
          </a:prstGeom>
        </p:spPr>
      </p:pic>
    </p:spTree>
    <p:extLst>
      <p:ext uri="{BB962C8B-B14F-4D97-AF65-F5344CB8AC3E}">
        <p14:creationId xmlns:p14="http://schemas.microsoft.com/office/powerpoint/2010/main" val="2759079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62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505" y="0"/>
            <a:ext cx="6531429" cy="687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6915" y="1670235"/>
            <a:ext cx="7689392" cy="5200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647543" y="0"/>
            <a:ext cx="2496457" cy="954107"/>
          </a:xfrm>
          <a:prstGeom prst="rect">
            <a:avLst/>
          </a:prstGeom>
          <a:noFill/>
        </p:spPr>
        <p:txBody>
          <a:bodyPr wrap="square" rtlCol="0">
            <a:spAutoFit/>
          </a:bodyPr>
          <a:lstStyle/>
          <a:p>
            <a:r>
              <a:rPr lang="en-GB" sz="2800" b="1" u="sng" dirty="0">
                <a:solidFill>
                  <a:schemeClr val="accent1">
                    <a:lumMod val="75000"/>
                  </a:schemeClr>
                </a:solidFill>
              </a:rPr>
              <a:t>What does our policy say?</a:t>
            </a:r>
          </a:p>
        </p:txBody>
      </p:sp>
      <p:pic>
        <p:nvPicPr>
          <p:cNvPr id="2" name="Recorded Sound">
            <a:hlinkClick r:id="" action="ppaction://media"/>
            <a:extLst>
              <a:ext uri="{FF2B5EF4-FFF2-40B4-BE49-F238E27FC236}">
                <a16:creationId xmlns:a16="http://schemas.microsoft.com/office/drawing/2014/main" id="{6F7600CD-DCB5-466E-8690-A337ABF6570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262815" y="1157613"/>
            <a:ext cx="609600" cy="609600"/>
          </a:xfrm>
          <a:prstGeom prst="rect">
            <a:avLst/>
          </a:prstGeom>
        </p:spPr>
      </p:pic>
    </p:spTree>
    <p:extLst>
      <p:ext uri="{BB962C8B-B14F-4D97-AF65-F5344CB8AC3E}">
        <p14:creationId xmlns:p14="http://schemas.microsoft.com/office/powerpoint/2010/main" val="2604733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7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505" y="0"/>
            <a:ext cx="6531429" cy="687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52915"/>
            <a:ext cx="8605382" cy="1785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647543" y="0"/>
            <a:ext cx="2496457" cy="954107"/>
          </a:xfrm>
          <a:prstGeom prst="rect">
            <a:avLst/>
          </a:prstGeom>
          <a:noFill/>
        </p:spPr>
        <p:txBody>
          <a:bodyPr wrap="square" rtlCol="0">
            <a:spAutoFit/>
          </a:bodyPr>
          <a:lstStyle/>
          <a:p>
            <a:r>
              <a:rPr lang="en-GB" sz="2800" b="1" u="sng" dirty="0">
                <a:solidFill>
                  <a:schemeClr val="accent1">
                    <a:lumMod val="75000"/>
                  </a:schemeClr>
                </a:solidFill>
              </a:rPr>
              <a:t>What does our policy say?</a:t>
            </a:r>
          </a:p>
        </p:txBody>
      </p:sp>
    </p:spTree>
    <p:extLst>
      <p:ext uri="{BB962C8B-B14F-4D97-AF65-F5344CB8AC3E}">
        <p14:creationId xmlns:p14="http://schemas.microsoft.com/office/powerpoint/2010/main" val="1352876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505" y="0"/>
            <a:ext cx="6531429" cy="687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42049"/>
            <a:ext cx="8617907" cy="290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647543" y="0"/>
            <a:ext cx="2496457" cy="954107"/>
          </a:xfrm>
          <a:prstGeom prst="rect">
            <a:avLst/>
          </a:prstGeom>
          <a:noFill/>
        </p:spPr>
        <p:txBody>
          <a:bodyPr wrap="square" rtlCol="0">
            <a:spAutoFit/>
          </a:bodyPr>
          <a:lstStyle/>
          <a:p>
            <a:r>
              <a:rPr lang="en-GB" sz="2800" b="1" u="sng" dirty="0">
                <a:solidFill>
                  <a:schemeClr val="accent1">
                    <a:lumMod val="75000"/>
                  </a:schemeClr>
                </a:solidFill>
              </a:rPr>
              <a:t>What does our policy say?</a:t>
            </a:r>
          </a:p>
        </p:txBody>
      </p:sp>
    </p:spTree>
    <p:extLst>
      <p:ext uri="{BB962C8B-B14F-4D97-AF65-F5344CB8AC3E}">
        <p14:creationId xmlns:p14="http://schemas.microsoft.com/office/powerpoint/2010/main" val="968462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505" y="0"/>
            <a:ext cx="6531429" cy="687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260" y="1799758"/>
            <a:ext cx="8981161" cy="5065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6647543" y="0"/>
            <a:ext cx="2496457" cy="954107"/>
          </a:xfrm>
          <a:prstGeom prst="rect">
            <a:avLst/>
          </a:prstGeom>
          <a:noFill/>
        </p:spPr>
        <p:txBody>
          <a:bodyPr wrap="square" rtlCol="0">
            <a:spAutoFit/>
          </a:bodyPr>
          <a:lstStyle/>
          <a:p>
            <a:r>
              <a:rPr lang="en-GB" sz="2800" b="1" u="sng" dirty="0">
                <a:solidFill>
                  <a:schemeClr val="accent1">
                    <a:lumMod val="75000"/>
                  </a:schemeClr>
                </a:solidFill>
              </a:rPr>
              <a:t>What does our policy say?</a:t>
            </a:r>
          </a:p>
        </p:txBody>
      </p:sp>
    </p:spTree>
    <p:extLst>
      <p:ext uri="{BB962C8B-B14F-4D97-AF65-F5344CB8AC3E}">
        <p14:creationId xmlns:p14="http://schemas.microsoft.com/office/powerpoint/2010/main" val="51227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505" y="0"/>
            <a:ext cx="6531429" cy="687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467425"/>
            <a:ext cx="8730642" cy="1649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6850743" y="5225143"/>
            <a:ext cx="2293257" cy="1754326"/>
          </a:xfrm>
          <a:prstGeom prst="rect">
            <a:avLst/>
          </a:prstGeom>
          <a:solidFill>
            <a:schemeClr val="bg1"/>
          </a:solidFill>
          <a:ln>
            <a:noFill/>
          </a:ln>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7" name="TextBox 6"/>
          <p:cNvSpPr txBox="1"/>
          <p:nvPr/>
        </p:nvSpPr>
        <p:spPr>
          <a:xfrm>
            <a:off x="6647543" y="0"/>
            <a:ext cx="2496457" cy="954107"/>
          </a:xfrm>
          <a:prstGeom prst="rect">
            <a:avLst/>
          </a:prstGeom>
          <a:noFill/>
        </p:spPr>
        <p:txBody>
          <a:bodyPr wrap="square" rtlCol="0">
            <a:spAutoFit/>
          </a:bodyPr>
          <a:lstStyle/>
          <a:p>
            <a:r>
              <a:rPr lang="en-GB" sz="2800" b="1" u="sng" dirty="0">
                <a:solidFill>
                  <a:schemeClr val="accent1">
                    <a:lumMod val="75000"/>
                  </a:schemeClr>
                </a:solidFill>
              </a:rPr>
              <a:t>What does our policy say?</a:t>
            </a:r>
          </a:p>
        </p:txBody>
      </p:sp>
      <p:pic>
        <p:nvPicPr>
          <p:cNvPr id="2" name="Recorded Sound">
            <a:hlinkClick r:id="" action="ppaction://media"/>
            <a:extLst>
              <a:ext uri="{FF2B5EF4-FFF2-40B4-BE49-F238E27FC236}">
                <a16:creationId xmlns:a16="http://schemas.microsoft.com/office/drawing/2014/main" id="{5D49DC11-404E-4EE1-BA2A-612C02F8C0B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286171" y="1203232"/>
            <a:ext cx="609600" cy="609600"/>
          </a:xfrm>
          <a:prstGeom prst="rect">
            <a:avLst/>
          </a:prstGeom>
        </p:spPr>
      </p:pic>
    </p:spTree>
    <p:extLst>
      <p:ext uri="{BB962C8B-B14F-4D97-AF65-F5344CB8AC3E}">
        <p14:creationId xmlns:p14="http://schemas.microsoft.com/office/powerpoint/2010/main" val="1640034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77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2630" y="440546"/>
            <a:ext cx="8505825" cy="517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426D9119-DE2F-4ADD-83D4-CFCBF8194D74}"/>
              </a:ext>
            </a:extLst>
          </p:cNvPr>
          <p:cNvSpPr/>
          <p:nvPr/>
        </p:nvSpPr>
        <p:spPr>
          <a:xfrm>
            <a:off x="275545" y="4709786"/>
            <a:ext cx="8592910" cy="96450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Recorded Sound">
            <a:hlinkClick r:id="" action="ppaction://media"/>
            <a:extLst>
              <a:ext uri="{FF2B5EF4-FFF2-40B4-BE49-F238E27FC236}">
                <a16:creationId xmlns:a16="http://schemas.microsoft.com/office/drawing/2014/main" id="{4DE374DC-F59E-41C7-A55D-2F9603E47BD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787014" y="878910"/>
            <a:ext cx="609600" cy="609600"/>
          </a:xfrm>
          <a:prstGeom prst="rect">
            <a:avLst/>
          </a:prstGeom>
        </p:spPr>
      </p:pic>
    </p:spTree>
    <p:extLst>
      <p:ext uri="{BB962C8B-B14F-4D97-AF65-F5344CB8AC3E}">
        <p14:creationId xmlns:p14="http://schemas.microsoft.com/office/powerpoint/2010/main" val="594953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55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1" name="Title 1">
            <a:extLst>
              <a:ext uri="{FF2B5EF4-FFF2-40B4-BE49-F238E27FC236}">
                <a16:creationId xmlns:a16="http://schemas.microsoft.com/office/drawing/2014/main" id="{3D23CE21-4190-5B45-A5CC-33E3EFBEE8D7}"/>
              </a:ext>
            </a:extLst>
          </p:cNvPr>
          <p:cNvSpPr>
            <a:spLocks noGrp="1" noChangeArrowheads="1"/>
          </p:cNvSpPr>
          <p:nvPr>
            <p:ph type="title"/>
          </p:nvPr>
        </p:nvSpPr>
        <p:spPr>
          <a:xfrm>
            <a:off x="360759" y="3752849"/>
            <a:ext cx="2468166" cy="2452687"/>
          </a:xfrm>
        </p:spPr>
        <p:txBody>
          <a:bodyPr anchor="ctr">
            <a:normAutofit/>
          </a:bodyPr>
          <a:lstStyle/>
          <a:p>
            <a:pPr>
              <a:defRPr/>
            </a:pPr>
            <a:r>
              <a:rPr lang="en-US" altLang="en-US" sz="3100">
                <a:ea typeface="ＭＳ Ｐゴシック" panose="020B0600070205080204" pitchFamily="34" charset="-128"/>
              </a:rPr>
              <a:t>Relationships Education</a:t>
            </a:r>
          </a:p>
        </p:txBody>
      </p:sp>
      <p:pic>
        <p:nvPicPr>
          <p:cNvPr id="40962" name="Picture 2">
            <a:extLst>
              <a:ext uri="{FF2B5EF4-FFF2-40B4-BE49-F238E27FC236}">
                <a16:creationId xmlns:a16="http://schemas.microsoft.com/office/drawing/2014/main" id="{14B148D4-CC38-0347-8025-65D22C1084D8}"/>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19574"/>
          <a:stretch/>
        </p:blipFill>
        <p:spPr bwMode="auto">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Content Placeholder 2">
            <a:extLst>
              <a:ext uri="{FF2B5EF4-FFF2-40B4-BE49-F238E27FC236}">
                <a16:creationId xmlns:a16="http://schemas.microsoft.com/office/drawing/2014/main" id="{5F805A4E-9B70-2044-8CF3-5994C1FD638B}"/>
              </a:ext>
            </a:extLst>
          </p:cNvPr>
          <p:cNvSpPr>
            <a:spLocks noGrp="1"/>
          </p:cNvSpPr>
          <p:nvPr>
            <p:ph idx="1"/>
          </p:nvPr>
        </p:nvSpPr>
        <p:spPr>
          <a:xfrm>
            <a:off x="2391507" y="4020137"/>
            <a:ext cx="6095117" cy="3266928"/>
          </a:xfrm>
        </p:spPr>
        <p:txBody>
          <a:bodyPr anchor="ctr">
            <a:normAutofit/>
          </a:bodyPr>
          <a:lstStyle/>
          <a:p>
            <a:pPr lvl="1">
              <a:buFont typeface="Arial" panose="020B0604020202020204" pitchFamily="34" charset="0"/>
              <a:buChar char="•"/>
              <a:defRPr/>
            </a:pPr>
            <a:r>
              <a:rPr lang="en-US" altLang="en-US" sz="2400" b="1" dirty="0">
                <a:ea typeface="ＭＳ Ｐゴシック" panose="020B0600070205080204" pitchFamily="34" charset="-128"/>
              </a:rPr>
              <a:t>Respectful relationships - primary</a:t>
            </a:r>
          </a:p>
          <a:p>
            <a:pPr lvl="2">
              <a:buFont typeface="Arial" panose="020B0604020202020204" pitchFamily="34" charset="0"/>
              <a:buChar char="•"/>
              <a:defRPr/>
            </a:pPr>
            <a:r>
              <a:rPr lang="en-US" altLang="en-US" sz="2400" dirty="0">
                <a:ea typeface="ＭＳ Ｐゴシック" panose="020B0600070205080204" pitchFamily="34" charset="-128"/>
              </a:rPr>
              <a:t>Respecting others</a:t>
            </a:r>
          </a:p>
          <a:p>
            <a:pPr lvl="2">
              <a:buFont typeface="Arial" panose="020B0604020202020204" pitchFamily="34" charset="0"/>
              <a:buChar char="•"/>
              <a:defRPr/>
            </a:pPr>
            <a:r>
              <a:rPr lang="en-US" altLang="en-US" sz="2400" dirty="0">
                <a:ea typeface="ＭＳ Ｐゴシック" panose="020B0600070205080204" pitchFamily="34" charset="-128"/>
              </a:rPr>
              <a:t>Courtesy and manners</a:t>
            </a:r>
          </a:p>
          <a:p>
            <a:pPr lvl="2">
              <a:buFont typeface="Arial" panose="020B0604020202020204" pitchFamily="34" charset="0"/>
              <a:buChar char="•"/>
              <a:defRPr/>
            </a:pPr>
            <a:r>
              <a:rPr lang="en-US" altLang="en-US" sz="2400" dirty="0">
                <a:ea typeface="ＭＳ Ｐゴシック" panose="020B0600070205080204" pitchFamily="34" charset="-128"/>
              </a:rPr>
              <a:t>Self-respect</a:t>
            </a:r>
          </a:p>
          <a:p>
            <a:pPr lvl="2">
              <a:buFont typeface="Arial" panose="020B0604020202020204" pitchFamily="34" charset="0"/>
              <a:buChar char="•"/>
              <a:defRPr/>
            </a:pPr>
            <a:r>
              <a:rPr lang="en-US" altLang="en-US" sz="2400" dirty="0">
                <a:ea typeface="ＭＳ Ｐゴシック" panose="020B0600070205080204" pitchFamily="34" charset="-128"/>
              </a:rPr>
              <a:t>Anti-bullying</a:t>
            </a:r>
          </a:p>
          <a:p>
            <a:pPr lvl="2">
              <a:buFont typeface="Arial" panose="020B0604020202020204" pitchFamily="34" charset="0"/>
              <a:buChar char="•"/>
              <a:defRPr/>
            </a:pPr>
            <a:r>
              <a:rPr lang="en-US" altLang="en-US" sz="2400" dirty="0">
                <a:ea typeface="ＭＳ Ｐゴシック" panose="020B0600070205080204" pitchFamily="34" charset="-128"/>
              </a:rPr>
              <a:t>Stereotypes</a:t>
            </a:r>
          </a:p>
          <a:p>
            <a:pPr lvl="2">
              <a:buFont typeface="Arial" panose="020B0604020202020204" pitchFamily="34" charset="0"/>
              <a:buChar char="•"/>
              <a:defRPr/>
            </a:pPr>
            <a:r>
              <a:rPr lang="en-US" altLang="en-US" sz="2400" dirty="0">
                <a:ea typeface="ＭＳ Ｐゴシック" panose="020B0600070205080204" pitchFamily="34" charset="-128"/>
              </a:rPr>
              <a:t>Permission seeking</a:t>
            </a:r>
          </a:p>
          <a:p>
            <a:pPr marL="952500" lvl="2" indent="0">
              <a:buFontTx/>
              <a:buNone/>
              <a:defRPr/>
            </a:pPr>
            <a:endParaRPr lang="en-US" altLang="en-US" sz="1600" dirty="0">
              <a:ea typeface="ＭＳ Ｐゴシック" panose="020B0600070205080204" pitchFamily="34" charset="-128"/>
            </a:endParaRPr>
          </a:p>
          <a:p>
            <a:pPr>
              <a:defRPr/>
            </a:pPr>
            <a:endParaRPr lang="en-US" altLang="en-US" sz="1600" dirty="0">
              <a:ea typeface="ＭＳ Ｐゴシック" panose="020B0600070205080204" pitchFamily="34" charset="-128"/>
            </a:endParaRPr>
          </a:p>
        </p:txBody>
      </p:sp>
    </p:spTree>
    <p:extLst>
      <p:ext uri="{BB962C8B-B14F-4D97-AF65-F5344CB8AC3E}">
        <p14:creationId xmlns:p14="http://schemas.microsoft.com/office/powerpoint/2010/main" val="1117667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7" name="Title 1">
            <a:extLst>
              <a:ext uri="{FF2B5EF4-FFF2-40B4-BE49-F238E27FC236}">
                <a16:creationId xmlns:a16="http://schemas.microsoft.com/office/drawing/2014/main" id="{80CC6C3B-4929-0A4F-9B21-995AEB9D9906}"/>
              </a:ext>
            </a:extLst>
          </p:cNvPr>
          <p:cNvSpPr>
            <a:spLocks noGrp="1" noChangeArrowheads="1"/>
          </p:cNvSpPr>
          <p:nvPr>
            <p:ph type="title"/>
          </p:nvPr>
        </p:nvSpPr>
        <p:spPr>
          <a:xfrm>
            <a:off x="0" y="3963864"/>
            <a:ext cx="2468166" cy="2452687"/>
          </a:xfrm>
        </p:spPr>
        <p:txBody>
          <a:bodyPr anchor="ctr">
            <a:normAutofit/>
          </a:bodyPr>
          <a:lstStyle/>
          <a:p>
            <a:pPr>
              <a:defRPr/>
            </a:pPr>
            <a:r>
              <a:rPr lang="en-US" altLang="en-US" sz="3100" dirty="0">
                <a:ea typeface="ＭＳ Ｐゴシック" panose="020B0600070205080204" pitchFamily="34" charset="-128"/>
              </a:rPr>
              <a:t>Relationships Education</a:t>
            </a:r>
          </a:p>
        </p:txBody>
      </p:sp>
      <p:pic>
        <p:nvPicPr>
          <p:cNvPr id="3" name="Picture 2" descr="A close up of a light&#10;&#10;Description automatically generated">
            <a:extLst>
              <a:ext uri="{FF2B5EF4-FFF2-40B4-BE49-F238E27FC236}">
                <a16:creationId xmlns:a16="http://schemas.microsoft.com/office/drawing/2014/main" id="{B47E6331-3F43-0E4B-B9DB-C55B1D239324}"/>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29121" b="10086"/>
          <a:stretch/>
        </p:blipFill>
        <p:spPr>
          <a:xfrm>
            <a:off x="0" y="-281603"/>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5363" name="Content Placeholder 2">
            <a:extLst>
              <a:ext uri="{FF2B5EF4-FFF2-40B4-BE49-F238E27FC236}">
                <a16:creationId xmlns:a16="http://schemas.microsoft.com/office/drawing/2014/main" id="{8EF8326E-2DC2-9D42-BB10-52F5BDB5F391}"/>
              </a:ext>
            </a:extLst>
          </p:cNvPr>
          <p:cNvSpPr>
            <a:spLocks noGrp="1"/>
          </p:cNvSpPr>
          <p:nvPr>
            <p:ph idx="1"/>
          </p:nvPr>
        </p:nvSpPr>
        <p:spPr>
          <a:xfrm>
            <a:off x="2021923" y="3320421"/>
            <a:ext cx="6953246" cy="3233291"/>
          </a:xfrm>
        </p:spPr>
        <p:txBody>
          <a:bodyPr anchor="ctr">
            <a:normAutofit fontScale="55000" lnSpcReduction="20000"/>
          </a:bodyPr>
          <a:lstStyle/>
          <a:p>
            <a:pPr lvl="1">
              <a:buFont typeface="Arial" panose="020B0604020202020204" pitchFamily="34" charset="0"/>
              <a:buChar char="•"/>
              <a:defRPr/>
            </a:pPr>
            <a:r>
              <a:rPr lang="en-US" altLang="en-US" sz="3600" b="1" dirty="0">
                <a:ea typeface="ＭＳ Ｐゴシック" panose="020B0600070205080204" pitchFamily="34" charset="-128"/>
              </a:rPr>
              <a:t>Families - Primary</a:t>
            </a:r>
          </a:p>
          <a:p>
            <a:pPr lvl="2">
              <a:buFont typeface="Arial" panose="020B0604020202020204" pitchFamily="34" charset="0"/>
              <a:buChar char="•"/>
              <a:defRPr/>
            </a:pPr>
            <a:r>
              <a:rPr lang="en-US" altLang="en-US" sz="3600" dirty="0">
                <a:ea typeface="ＭＳ Ｐゴシック" panose="020B0600070205080204" pitchFamily="34" charset="-128"/>
              </a:rPr>
              <a:t>Healthy family life</a:t>
            </a:r>
          </a:p>
          <a:p>
            <a:pPr lvl="2">
              <a:buFont typeface="Arial" panose="020B0604020202020204" pitchFamily="34" charset="0"/>
              <a:buChar char="•"/>
              <a:defRPr/>
            </a:pPr>
            <a:r>
              <a:rPr lang="en-US" altLang="en-US" sz="3600" dirty="0">
                <a:ea typeface="ＭＳ Ｐゴシック" panose="020B0600070205080204" pitchFamily="34" charset="-128"/>
              </a:rPr>
              <a:t>Diversity of families</a:t>
            </a:r>
          </a:p>
          <a:p>
            <a:pPr lvl="2">
              <a:buFont typeface="Arial" panose="020B0604020202020204" pitchFamily="34" charset="0"/>
              <a:buChar char="•"/>
              <a:defRPr/>
            </a:pPr>
            <a:r>
              <a:rPr lang="en-US" altLang="en-US" sz="3600" dirty="0">
                <a:ea typeface="ＭＳ Ｐゴシック" panose="020B0600070205080204" pitchFamily="34" charset="-128"/>
              </a:rPr>
              <a:t>Marriage and civil partnerships</a:t>
            </a:r>
          </a:p>
          <a:p>
            <a:pPr lvl="2">
              <a:buFont typeface="Arial" panose="020B0604020202020204" pitchFamily="34" charset="0"/>
              <a:buChar char="•"/>
              <a:defRPr/>
            </a:pPr>
            <a:r>
              <a:rPr lang="en-US" altLang="en-US" sz="3600" dirty="0">
                <a:ea typeface="ＭＳ Ｐゴシック" panose="020B0600070205080204" pitchFamily="34" charset="-128"/>
              </a:rPr>
              <a:t>Stable, caring relationships</a:t>
            </a:r>
          </a:p>
          <a:p>
            <a:pPr lvl="2">
              <a:buFont typeface="Arial" panose="020B0604020202020204" pitchFamily="34" charset="0"/>
              <a:buChar char="•"/>
              <a:defRPr/>
            </a:pPr>
            <a:r>
              <a:rPr lang="en-US" altLang="en-US" sz="3600" dirty="0">
                <a:ea typeface="ＭＳ Ｐゴシック" panose="020B0600070205080204" pitchFamily="34" charset="-128"/>
              </a:rPr>
              <a:t>How to seek help if they are unhappy</a:t>
            </a:r>
          </a:p>
          <a:p>
            <a:pPr marL="952500" lvl="2" indent="0">
              <a:buFontTx/>
              <a:buNone/>
              <a:defRPr/>
            </a:pPr>
            <a:endParaRPr lang="en-US" altLang="en-US" sz="3600" dirty="0">
              <a:ea typeface="ＭＳ Ｐゴシック" panose="020B0600070205080204" pitchFamily="34" charset="-128"/>
            </a:endParaRPr>
          </a:p>
          <a:p>
            <a:pPr lvl="1">
              <a:buFont typeface="Arial" panose="020B0604020202020204" pitchFamily="34" charset="0"/>
              <a:buChar char="•"/>
              <a:defRPr/>
            </a:pPr>
            <a:r>
              <a:rPr lang="en-US" altLang="en-US" sz="3600" b="1" dirty="0">
                <a:ea typeface="ＭＳ Ｐゴシック" panose="020B0600070205080204" pitchFamily="34" charset="-128"/>
              </a:rPr>
              <a:t>Caring friendships - Primary</a:t>
            </a:r>
          </a:p>
          <a:p>
            <a:pPr lvl="2">
              <a:buFont typeface="Arial" panose="020B0604020202020204" pitchFamily="34" charset="0"/>
              <a:buChar char="•"/>
              <a:defRPr/>
            </a:pPr>
            <a:r>
              <a:rPr lang="en-US" altLang="en-US" sz="3600" dirty="0">
                <a:ea typeface="ＭＳ Ｐゴシック" panose="020B0600070205080204" pitchFamily="34" charset="-128"/>
              </a:rPr>
              <a:t>Importance of and characteristics of friendships</a:t>
            </a:r>
          </a:p>
          <a:p>
            <a:pPr lvl="2">
              <a:buFont typeface="Arial" panose="020B0604020202020204" pitchFamily="34" charset="0"/>
              <a:buChar char="•"/>
              <a:defRPr/>
            </a:pPr>
            <a:r>
              <a:rPr lang="en-US" altLang="en-US" sz="3600" dirty="0">
                <a:ea typeface="ＭＳ Ｐゴシック" panose="020B0600070205080204" pitchFamily="34" charset="-128"/>
              </a:rPr>
              <a:t>Healthy friendships</a:t>
            </a:r>
          </a:p>
          <a:p>
            <a:pPr lvl="2">
              <a:buFont typeface="Arial" panose="020B0604020202020204" pitchFamily="34" charset="0"/>
              <a:buChar char="•"/>
              <a:defRPr/>
            </a:pPr>
            <a:r>
              <a:rPr lang="en-US" altLang="en-US" sz="3600" dirty="0">
                <a:ea typeface="ＭＳ Ｐゴシック" panose="020B0600070205080204" pitchFamily="34" charset="-128"/>
              </a:rPr>
              <a:t>Ups and downs</a:t>
            </a:r>
          </a:p>
          <a:p>
            <a:pPr lvl="2">
              <a:buFont typeface="Arial" panose="020B0604020202020204" pitchFamily="34" charset="0"/>
              <a:buChar char="•"/>
              <a:defRPr/>
            </a:pPr>
            <a:r>
              <a:rPr lang="en-US" altLang="en-US" sz="3600" dirty="0">
                <a:ea typeface="ＭＳ Ｐゴシック" panose="020B0600070205080204" pitchFamily="34" charset="-128"/>
              </a:rPr>
              <a:t>Who to trust</a:t>
            </a:r>
          </a:p>
          <a:p>
            <a:pPr>
              <a:defRPr/>
            </a:pPr>
            <a:endParaRPr lang="en-US" altLang="en-US" sz="1000" dirty="0">
              <a:ea typeface="ＭＳ Ｐゴシック" panose="020B0600070205080204" pitchFamily="34" charset="-128"/>
            </a:endParaRPr>
          </a:p>
        </p:txBody>
      </p:sp>
    </p:spTree>
    <p:extLst>
      <p:ext uri="{BB962C8B-B14F-4D97-AF65-F5344CB8AC3E}">
        <p14:creationId xmlns:p14="http://schemas.microsoft.com/office/powerpoint/2010/main" val="3340827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a:extLst>
              <a:ext uri="{FF2B5EF4-FFF2-40B4-BE49-F238E27FC236}">
                <a16:creationId xmlns:a16="http://schemas.microsoft.com/office/drawing/2014/main" id="{DE2A6248-669E-8941-BB54-0DD637ED2354}"/>
              </a:ext>
            </a:extLst>
          </p:cNvPr>
          <p:cNvSpPr>
            <a:spLocks noGrp="1" noChangeArrowheads="1"/>
          </p:cNvSpPr>
          <p:nvPr>
            <p:ph type="title"/>
          </p:nvPr>
        </p:nvSpPr>
        <p:spPr/>
        <p:txBody>
          <a:bodyPr/>
          <a:lstStyle/>
          <a:p>
            <a:pPr>
              <a:defRPr/>
            </a:pPr>
            <a:r>
              <a:rPr lang="en-US" altLang="en-US" dirty="0">
                <a:ea typeface="ＭＳ Ｐゴシック" panose="020B0600070205080204" pitchFamily="34" charset="-128"/>
              </a:rPr>
              <a:t>Relationships Education</a:t>
            </a:r>
          </a:p>
        </p:txBody>
      </p:sp>
      <p:sp>
        <p:nvSpPr>
          <p:cNvPr id="15363" name="Content Placeholder 2">
            <a:extLst>
              <a:ext uri="{FF2B5EF4-FFF2-40B4-BE49-F238E27FC236}">
                <a16:creationId xmlns:a16="http://schemas.microsoft.com/office/drawing/2014/main" id="{4B7C5EEB-2542-5F47-90E0-6F6C16E5BCF4}"/>
              </a:ext>
            </a:extLst>
          </p:cNvPr>
          <p:cNvSpPr>
            <a:spLocks noGrp="1"/>
          </p:cNvSpPr>
          <p:nvPr>
            <p:ph idx="1"/>
          </p:nvPr>
        </p:nvSpPr>
        <p:spPr>
          <a:xfrm>
            <a:off x="285750" y="1690689"/>
            <a:ext cx="8153401" cy="4675187"/>
          </a:xfrm>
        </p:spPr>
        <p:txBody>
          <a:bodyPr>
            <a:normAutofit/>
          </a:bodyPr>
          <a:lstStyle/>
          <a:p>
            <a:pPr lvl="1">
              <a:buFont typeface="Arial" panose="020B0604020202020204" pitchFamily="34" charset="0"/>
              <a:buChar char="•"/>
              <a:defRPr/>
            </a:pPr>
            <a:r>
              <a:rPr lang="en-US" altLang="en-US" sz="2400" b="1" dirty="0">
                <a:ea typeface="ＭＳ Ｐゴシック" panose="020B0600070205080204" pitchFamily="34" charset="-128"/>
              </a:rPr>
              <a:t>Online relationships - primary</a:t>
            </a:r>
          </a:p>
          <a:p>
            <a:pPr lvl="2">
              <a:buFont typeface="Arial" panose="020B0604020202020204" pitchFamily="34" charset="0"/>
              <a:buChar char="•"/>
              <a:defRPr/>
            </a:pPr>
            <a:r>
              <a:rPr lang="en-US" altLang="en-US" sz="2000" dirty="0" err="1">
                <a:ea typeface="ＭＳ Ｐゴシック" panose="020B0600070205080204" pitchFamily="34" charset="-128"/>
              </a:rPr>
              <a:t>Behaviour</a:t>
            </a:r>
            <a:r>
              <a:rPr lang="en-US" altLang="en-US" sz="2000" dirty="0">
                <a:ea typeface="ＭＳ Ｐゴシック" panose="020B0600070205080204" pitchFamily="34" charset="-128"/>
              </a:rPr>
              <a:t> online</a:t>
            </a:r>
          </a:p>
          <a:p>
            <a:pPr lvl="2">
              <a:buFont typeface="Arial" panose="020B0604020202020204" pitchFamily="34" charset="0"/>
              <a:buChar char="•"/>
              <a:defRPr/>
            </a:pPr>
            <a:r>
              <a:rPr lang="en-US" altLang="en-US" sz="2000" dirty="0">
                <a:ea typeface="ＭＳ Ｐゴシック" panose="020B0600070205080204" pitchFamily="34" charset="-128"/>
              </a:rPr>
              <a:t>Keeping safe</a:t>
            </a:r>
          </a:p>
          <a:p>
            <a:pPr lvl="2">
              <a:buFont typeface="Arial" panose="020B0604020202020204" pitchFamily="34" charset="0"/>
              <a:buChar char="•"/>
              <a:defRPr/>
            </a:pPr>
            <a:r>
              <a:rPr lang="en-US" altLang="en-US" sz="2000" dirty="0">
                <a:ea typeface="ＭＳ Ｐゴシック" panose="020B0600070205080204" pitchFamily="34" charset="-128"/>
              </a:rPr>
              <a:t>Be critical of friendships/information</a:t>
            </a:r>
          </a:p>
          <a:p>
            <a:pPr lvl="2">
              <a:buFont typeface="Arial" panose="020B0604020202020204" pitchFamily="34" charset="0"/>
              <a:buChar char="•"/>
              <a:defRPr/>
            </a:pPr>
            <a:r>
              <a:rPr lang="en-US" altLang="en-US" sz="2000" dirty="0">
                <a:ea typeface="ＭＳ Ｐゴシック" panose="020B0600070205080204" pitchFamily="34" charset="-128"/>
              </a:rPr>
              <a:t>How data is shared and used</a:t>
            </a:r>
          </a:p>
          <a:p>
            <a:pPr marL="952500" lvl="2" indent="0">
              <a:buFontTx/>
              <a:buNone/>
              <a:defRPr/>
            </a:pPr>
            <a:endParaRPr lang="en-US" altLang="en-US" sz="2000" dirty="0">
              <a:ea typeface="ＭＳ Ｐゴシック" panose="020B0600070205080204" pitchFamily="34" charset="-128"/>
            </a:endParaRPr>
          </a:p>
          <a:p>
            <a:pPr lvl="1">
              <a:buFont typeface="Arial" panose="020B0604020202020204" pitchFamily="34" charset="0"/>
              <a:buChar char="•"/>
              <a:defRPr/>
            </a:pPr>
            <a:r>
              <a:rPr lang="en-US" altLang="en-US" sz="2400" b="1" dirty="0">
                <a:ea typeface="ＭＳ Ｐゴシック" panose="020B0600070205080204" pitchFamily="34" charset="-128"/>
              </a:rPr>
              <a:t>Being safe - primary</a:t>
            </a:r>
          </a:p>
          <a:p>
            <a:pPr lvl="2">
              <a:buFont typeface="Arial" panose="020B0604020202020204" pitchFamily="34" charset="0"/>
              <a:buChar char="•"/>
              <a:defRPr/>
            </a:pPr>
            <a:r>
              <a:rPr lang="en-US" altLang="en-US" sz="2000" dirty="0">
                <a:ea typeface="ＭＳ Ｐゴシック" panose="020B0600070205080204" pitchFamily="34" charset="-128"/>
              </a:rPr>
              <a:t>Appropriate boundaries in friendships</a:t>
            </a:r>
          </a:p>
          <a:p>
            <a:pPr lvl="2">
              <a:buFont typeface="Arial" panose="020B0604020202020204" pitchFamily="34" charset="0"/>
              <a:buChar char="•"/>
              <a:defRPr/>
            </a:pPr>
            <a:r>
              <a:rPr lang="en-US" altLang="en-US" sz="2000" dirty="0">
                <a:ea typeface="ＭＳ Ｐゴシック" panose="020B0600070205080204" pitchFamily="34" charset="-128"/>
              </a:rPr>
              <a:t>Privacy and secrets</a:t>
            </a:r>
          </a:p>
          <a:p>
            <a:pPr lvl="2">
              <a:buFont typeface="Arial" panose="020B0604020202020204" pitchFamily="34" charset="0"/>
              <a:buChar char="•"/>
              <a:defRPr/>
            </a:pPr>
            <a:r>
              <a:rPr lang="en-US" altLang="en-US" sz="2000" dirty="0">
                <a:ea typeface="ＭＳ Ｐゴシック" panose="020B0600070205080204" pitchFamily="34" charset="-128"/>
              </a:rPr>
              <a:t>Each person’s body belongs to them</a:t>
            </a:r>
          </a:p>
          <a:p>
            <a:pPr lvl="2">
              <a:buFont typeface="Arial" panose="020B0604020202020204" pitchFamily="34" charset="0"/>
              <a:buChar char="•"/>
              <a:defRPr/>
            </a:pPr>
            <a:r>
              <a:rPr lang="en-US" altLang="en-US" sz="2000" dirty="0">
                <a:ea typeface="ＭＳ Ｐゴシック" panose="020B0600070205080204" pitchFamily="34" charset="-128"/>
              </a:rPr>
              <a:t>Responding to adults they don’t know</a:t>
            </a:r>
          </a:p>
          <a:p>
            <a:pPr lvl="2">
              <a:buFont typeface="Arial" panose="020B0604020202020204" pitchFamily="34" charset="0"/>
              <a:buChar char="•"/>
              <a:defRPr/>
            </a:pPr>
            <a:r>
              <a:rPr lang="en-US" altLang="en-US" sz="2000" dirty="0">
                <a:ea typeface="ＭＳ Ｐゴシック" panose="020B0600070205080204" pitchFamily="34" charset="-128"/>
              </a:rPr>
              <a:t>Getting help and advice</a:t>
            </a:r>
          </a:p>
          <a:p>
            <a:pPr>
              <a:defRPr/>
            </a:pPr>
            <a:endParaRPr lang="en-US" altLang="en-US" dirty="0">
              <a:ea typeface="ＭＳ Ｐゴシック" panose="020B0600070205080204" pitchFamily="34" charset="-128"/>
            </a:endParaRPr>
          </a:p>
        </p:txBody>
      </p:sp>
      <p:pic>
        <p:nvPicPr>
          <p:cNvPr id="43011" name="Picture 2">
            <a:extLst>
              <a:ext uri="{FF2B5EF4-FFF2-40B4-BE49-F238E27FC236}">
                <a16:creationId xmlns:a16="http://schemas.microsoft.com/office/drawing/2014/main" id="{15D96E59-1FAE-4E42-B040-0461FE93040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61025" y="2206625"/>
            <a:ext cx="3197225"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84282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a:extLst>
              <a:ext uri="{FF2B5EF4-FFF2-40B4-BE49-F238E27FC236}">
                <a16:creationId xmlns:a16="http://schemas.microsoft.com/office/drawing/2014/main" id="{890A6DB2-7F4E-8F44-87D4-BB436951C7D5}"/>
              </a:ext>
            </a:extLst>
          </p:cNvPr>
          <p:cNvSpPr>
            <a:spLocks noGrp="1" noChangeArrowheads="1"/>
          </p:cNvSpPr>
          <p:nvPr>
            <p:ph type="title"/>
          </p:nvPr>
        </p:nvSpPr>
        <p:spPr/>
        <p:txBody>
          <a:bodyPr/>
          <a:lstStyle/>
          <a:p>
            <a:pPr>
              <a:defRPr/>
            </a:pPr>
            <a:r>
              <a:rPr lang="en-US" altLang="en-US" dirty="0">
                <a:ea typeface="ＭＳ Ｐゴシック" panose="020B0600070205080204" pitchFamily="34" charset="-128"/>
              </a:rPr>
              <a:t>Health Education (HE)</a:t>
            </a:r>
          </a:p>
        </p:txBody>
      </p:sp>
      <p:sp>
        <p:nvSpPr>
          <p:cNvPr id="15363" name="Content Placeholder 2">
            <a:extLst>
              <a:ext uri="{FF2B5EF4-FFF2-40B4-BE49-F238E27FC236}">
                <a16:creationId xmlns:a16="http://schemas.microsoft.com/office/drawing/2014/main" id="{20A54E9F-D1CB-4E44-BDE8-D6E3C12FEEFF}"/>
              </a:ext>
            </a:extLst>
          </p:cNvPr>
          <p:cNvSpPr>
            <a:spLocks noGrp="1"/>
          </p:cNvSpPr>
          <p:nvPr>
            <p:ph idx="1"/>
          </p:nvPr>
        </p:nvSpPr>
        <p:spPr>
          <a:xfrm>
            <a:off x="197753" y="1525416"/>
            <a:ext cx="9091613" cy="5184775"/>
          </a:xfrm>
        </p:spPr>
        <p:txBody>
          <a:bodyPr>
            <a:normAutofit fontScale="92500" lnSpcReduction="20000"/>
          </a:bodyPr>
          <a:lstStyle/>
          <a:p>
            <a:pPr lvl="1">
              <a:buFont typeface="Arial" panose="020B0604020202020204" pitchFamily="34" charset="0"/>
              <a:buChar char="•"/>
              <a:defRPr/>
            </a:pPr>
            <a:r>
              <a:rPr lang="en-US" altLang="en-US" sz="2400" b="1" dirty="0">
                <a:ea typeface="ＭＳ Ｐゴシック" panose="020B0600070205080204" pitchFamily="34" charset="-128"/>
              </a:rPr>
              <a:t>Mental wellbeing - primary</a:t>
            </a:r>
          </a:p>
          <a:p>
            <a:pPr lvl="2">
              <a:buFont typeface="Arial" panose="020B0604020202020204" pitchFamily="34" charset="0"/>
              <a:buChar char="•"/>
              <a:defRPr/>
            </a:pPr>
            <a:r>
              <a:rPr lang="en-US" altLang="en-US" sz="2400" dirty="0" err="1">
                <a:ea typeface="ＭＳ Ｐゴシック" panose="020B0600070205080204" pitchFamily="34" charset="-128"/>
              </a:rPr>
              <a:t>Recognising</a:t>
            </a:r>
            <a:r>
              <a:rPr lang="en-US" altLang="en-US" sz="2400" dirty="0">
                <a:ea typeface="ＭＳ Ｐゴシック" panose="020B0600070205080204" pitchFamily="34" charset="-128"/>
              </a:rPr>
              <a:t> and talking about emotions </a:t>
            </a:r>
          </a:p>
          <a:p>
            <a:pPr lvl="2">
              <a:buFont typeface="Arial" panose="020B0604020202020204" pitchFamily="34" charset="0"/>
              <a:buChar char="•"/>
              <a:defRPr/>
            </a:pPr>
            <a:r>
              <a:rPr lang="en-US" altLang="en-US" sz="2400" dirty="0">
                <a:ea typeface="ＭＳ Ｐゴシック" panose="020B0600070205080204" pitchFamily="34" charset="-128"/>
              </a:rPr>
              <a:t>How to judge the appropriateness of their feelings</a:t>
            </a:r>
          </a:p>
          <a:p>
            <a:pPr lvl="2">
              <a:buFont typeface="Arial" panose="020B0604020202020204" pitchFamily="34" charset="0"/>
              <a:buChar char="•"/>
              <a:defRPr/>
            </a:pPr>
            <a:r>
              <a:rPr lang="en-US" altLang="en-US" sz="2400" dirty="0">
                <a:ea typeface="ＭＳ Ｐゴシック" panose="020B0600070205080204" pitchFamily="34" charset="-128"/>
              </a:rPr>
              <a:t>The benefits of exercise</a:t>
            </a:r>
          </a:p>
          <a:p>
            <a:pPr lvl="2">
              <a:buFont typeface="Arial" panose="020B0604020202020204" pitchFamily="34" charset="0"/>
              <a:buChar char="•"/>
              <a:defRPr/>
            </a:pPr>
            <a:r>
              <a:rPr lang="en-US" altLang="en-US" sz="2400" dirty="0">
                <a:ea typeface="ＭＳ Ｐゴシック" panose="020B0600070205080204" pitchFamily="34" charset="-128"/>
              </a:rPr>
              <a:t>Simple self-care techniques</a:t>
            </a:r>
          </a:p>
          <a:p>
            <a:pPr lvl="2">
              <a:buFont typeface="Arial" panose="020B0604020202020204" pitchFamily="34" charset="0"/>
              <a:buChar char="•"/>
              <a:defRPr/>
            </a:pPr>
            <a:r>
              <a:rPr lang="en-US" altLang="en-US" sz="2400" dirty="0">
                <a:ea typeface="ＭＳ Ｐゴシック" panose="020B0600070205080204" pitchFamily="34" charset="-128"/>
              </a:rPr>
              <a:t>About isolation and loneliness</a:t>
            </a:r>
          </a:p>
          <a:p>
            <a:pPr lvl="2">
              <a:buFont typeface="Arial" panose="020B0604020202020204" pitchFamily="34" charset="0"/>
              <a:buChar char="•"/>
              <a:defRPr/>
            </a:pPr>
            <a:r>
              <a:rPr lang="en-US" altLang="en-US" sz="2400" dirty="0">
                <a:ea typeface="ＭＳ Ｐゴシック" panose="020B0600070205080204" pitchFamily="34" charset="-128"/>
              </a:rPr>
              <a:t>Impact of bullying on wellbeing</a:t>
            </a:r>
          </a:p>
          <a:p>
            <a:pPr lvl="2">
              <a:buFont typeface="Arial" panose="020B0604020202020204" pitchFamily="34" charset="0"/>
              <a:buChar char="•"/>
              <a:defRPr/>
            </a:pPr>
            <a:r>
              <a:rPr lang="en-US" altLang="en-US" sz="2400" dirty="0">
                <a:ea typeface="ＭＳ Ｐゴシック" panose="020B0600070205080204" pitchFamily="34" charset="-128"/>
              </a:rPr>
              <a:t>Where and how to seek support</a:t>
            </a:r>
          </a:p>
          <a:p>
            <a:pPr marL="952500" lvl="2" indent="0">
              <a:buFontTx/>
              <a:buNone/>
              <a:defRPr/>
            </a:pPr>
            <a:endParaRPr lang="en-US" altLang="en-US" sz="2000" dirty="0">
              <a:ea typeface="ＭＳ Ｐゴシック" panose="020B0600070205080204" pitchFamily="34" charset="-128"/>
            </a:endParaRPr>
          </a:p>
          <a:p>
            <a:pPr lvl="1">
              <a:buFont typeface="Arial" panose="020B0604020202020204" pitchFamily="34" charset="0"/>
              <a:buChar char="•"/>
              <a:defRPr/>
            </a:pPr>
            <a:r>
              <a:rPr lang="en-US" altLang="en-US" sz="2400" b="1" dirty="0">
                <a:ea typeface="ＭＳ Ｐゴシック" panose="020B0600070205080204" pitchFamily="34" charset="-128"/>
              </a:rPr>
              <a:t>Internet safety and harms - primary</a:t>
            </a:r>
          </a:p>
          <a:p>
            <a:pPr lvl="2">
              <a:buFont typeface="Arial" panose="020B0604020202020204" pitchFamily="34" charset="0"/>
              <a:buChar char="•"/>
              <a:defRPr/>
            </a:pPr>
            <a:r>
              <a:rPr lang="en-US" altLang="en-US" sz="2400" dirty="0">
                <a:ea typeface="ＭＳ Ｐゴシック" panose="020B0600070205080204" pitchFamily="34" charset="-128"/>
              </a:rPr>
              <a:t>Benefits of the internet</a:t>
            </a:r>
          </a:p>
          <a:p>
            <a:pPr lvl="2">
              <a:buFont typeface="Arial" panose="020B0604020202020204" pitchFamily="34" charset="0"/>
              <a:buChar char="•"/>
              <a:defRPr/>
            </a:pPr>
            <a:r>
              <a:rPr lang="en-US" altLang="en-US" sz="2400" dirty="0">
                <a:ea typeface="ＭＳ Ｐゴシック" panose="020B0600070205080204" pitchFamily="34" charset="-128"/>
              </a:rPr>
              <a:t>Benefits of managing time spent on the internet</a:t>
            </a:r>
          </a:p>
          <a:p>
            <a:pPr lvl="2">
              <a:buFont typeface="Arial" panose="020B0604020202020204" pitchFamily="34" charset="0"/>
              <a:buChar char="•"/>
              <a:defRPr/>
            </a:pPr>
            <a:r>
              <a:rPr lang="en-US" altLang="en-US" sz="2400" dirty="0">
                <a:ea typeface="ＭＳ Ｐゴシック" panose="020B0600070205080204" pitchFamily="34" charset="-128"/>
              </a:rPr>
              <a:t>Why social media and games are age restricted</a:t>
            </a:r>
          </a:p>
          <a:p>
            <a:pPr lvl="2">
              <a:buFont typeface="Arial" panose="020B0604020202020204" pitchFamily="34" charset="0"/>
              <a:buChar char="•"/>
              <a:defRPr/>
            </a:pPr>
            <a:r>
              <a:rPr lang="en-US" altLang="en-US" sz="2400" dirty="0">
                <a:ea typeface="ＭＳ Ｐゴシック" panose="020B0600070205080204" pitchFamily="34" charset="-128"/>
              </a:rPr>
              <a:t>The the internet can be a negative place with trolling, bullying and harassment</a:t>
            </a:r>
          </a:p>
          <a:p>
            <a:pPr lvl="2">
              <a:buFont typeface="Arial" panose="020B0604020202020204" pitchFamily="34" charset="0"/>
              <a:buChar char="•"/>
              <a:defRPr/>
            </a:pPr>
            <a:r>
              <a:rPr lang="en-US" altLang="en-US" sz="2400" dirty="0">
                <a:ea typeface="ＭＳ Ｐゴシック" panose="020B0600070205080204" pitchFamily="34" charset="-128"/>
              </a:rPr>
              <a:t>Be a discerning consumer of information online</a:t>
            </a:r>
          </a:p>
          <a:p>
            <a:pPr lvl="2">
              <a:buFont typeface="Arial" panose="020B0604020202020204" pitchFamily="34" charset="0"/>
              <a:buChar char="•"/>
              <a:defRPr/>
            </a:pPr>
            <a:r>
              <a:rPr lang="en-US" altLang="en-US" sz="2400" dirty="0">
                <a:ea typeface="ＭＳ Ｐゴシック" panose="020B0600070205080204" pitchFamily="34" charset="-128"/>
              </a:rPr>
              <a:t>What and how to report concerns</a:t>
            </a:r>
          </a:p>
          <a:p>
            <a:pPr>
              <a:defRPr/>
            </a:pPr>
            <a:endParaRPr lang="en-US" altLang="en-US" dirty="0">
              <a:ea typeface="ＭＳ Ｐゴシック" panose="020B0600070205080204" pitchFamily="34" charset="-128"/>
            </a:endParaRPr>
          </a:p>
        </p:txBody>
      </p:sp>
    </p:spTree>
    <p:extLst>
      <p:ext uri="{BB962C8B-B14F-4D97-AF65-F5344CB8AC3E}">
        <p14:creationId xmlns:p14="http://schemas.microsoft.com/office/powerpoint/2010/main" val="30882015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a:extLst>
              <a:ext uri="{FF2B5EF4-FFF2-40B4-BE49-F238E27FC236}">
                <a16:creationId xmlns:a16="http://schemas.microsoft.com/office/drawing/2014/main" id="{93073902-D4AE-1146-84E0-47B231C0F988}"/>
              </a:ext>
            </a:extLst>
          </p:cNvPr>
          <p:cNvSpPr>
            <a:spLocks noGrp="1" noChangeArrowheads="1"/>
          </p:cNvSpPr>
          <p:nvPr>
            <p:ph type="title"/>
          </p:nvPr>
        </p:nvSpPr>
        <p:spPr/>
        <p:txBody>
          <a:bodyPr/>
          <a:lstStyle/>
          <a:p>
            <a:pPr>
              <a:defRPr/>
            </a:pPr>
            <a:r>
              <a:rPr lang="en-US" altLang="en-US" dirty="0">
                <a:ea typeface="ＭＳ Ｐゴシック" panose="020B0600070205080204" pitchFamily="34" charset="-128"/>
              </a:rPr>
              <a:t>Health Education</a:t>
            </a:r>
          </a:p>
        </p:txBody>
      </p:sp>
      <p:sp>
        <p:nvSpPr>
          <p:cNvPr id="15363" name="Content Placeholder 2">
            <a:extLst>
              <a:ext uri="{FF2B5EF4-FFF2-40B4-BE49-F238E27FC236}">
                <a16:creationId xmlns:a16="http://schemas.microsoft.com/office/drawing/2014/main" id="{FAACD95F-668C-4545-ADB6-4354DA8B8DBD}"/>
              </a:ext>
            </a:extLst>
          </p:cNvPr>
          <p:cNvSpPr>
            <a:spLocks noGrp="1"/>
          </p:cNvSpPr>
          <p:nvPr>
            <p:ph idx="1"/>
          </p:nvPr>
        </p:nvSpPr>
        <p:spPr>
          <a:xfrm>
            <a:off x="52387" y="1690689"/>
            <a:ext cx="9091613" cy="4675187"/>
          </a:xfrm>
        </p:spPr>
        <p:txBody>
          <a:bodyPr>
            <a:normAutofit/>
          </a:bodyPr>
          <a:lstStyle/>
          <a:p>
            <a:pPr lvl="1">
              <a:buFont typeface="Arial" panose="020B0604020202020204" pitchFamily="34" charset="0"/>
              <a:buChar char="•"/>
              <a:defRPr/>
            </a:pPr>
            <a:r>
              <a:rPr lang="en-US" altLang="en-US" sz="2400" b="1" dirty="0">
                <a:ea typeface="ＭＳ Ｐゴシック" panose="020B0600070205080204" pitchFamily="34" charset="-128"/>
              </a:rPr>
              <a:t>Physical health and fitness - primary</a:t>
            </a:r>
          </a:p>
          <a:p>
            <a:pPr lvl="2">
              <a:buFont typeface="Arial" panose="020B0604020202020204" pitchFamily="34" charset="0"/>
              <a:buChar char="•"/>
              <a:defRPr/>
            </a:pPr>
            <a:r>
              <a:rPr lang="en-US" altLang="en-US" sz="2000" dirty="0">
                <a:ea typeface="ＭＳ Ｐゴシック" panose="020B0600070205080204" pitchFamily="34" charset="-128"/>
              </a:rPr>
              <a:t>Benefits of an active lifestyle</a:t>
            </a:r>
          </a:p>
          <a:p>
            <a:pPr lvl="2">
              <a:buFont typeface="Arial" panose="020B0604020202020204" pitchFamily="34" charset="0"/>
              <a:buChar char="•"/>
              <a:defRPr/>
            </a:pPr>
            <a:r>
              <a:rPr lang="en-US" altLang="en-US" sz="2000" dirty="0">
                <a:ea typeface="ＭＳ Ｐゴシック" panose="020B0600070205080204" pitchFamily="34" charset="-128"/>
              </a:rPr>
              <a:t>Importance of building exercise into daily routine</a:t>
            </a:r>
          </a:p>
          <a:p>
            <a:pPr lvl="2">
              <a:buFont typeface="Arial" panose="020B0604020202020204" pitchFamily="34" charset="0"/>
              <a:buChar char="•"/>
              <a:defRPr/>
            </a:pPr>
            <a:r>
              <a:rPr lang="en-US" altLang="en-US" sz="2000" dirty="0">
                <a:ea typeface="ＭＳ Ｐゴシック" panose="020B0600070205080204" pitchFamily="34" charset="-128"/>
              </a:rPr>
              <a:t>The risks of an inactive lifestyle</a:t>
            </a:r>
          </a:p>
          <a:p>
            <a:pPr lvl="2">
              <a:buFont typeface="Arial" panose="020B0604020202020204" pitchFamily="34" charset="0"/>
              <a:buChar char="•"/>
              <a:defRPr/>
            </a:pPr>
            <a:r>
              <a:rPr lang="en-US" altLang="en-US" sz="2000" dirty="0">
                <a:ea typeface="ＭＳ Ｐゴシック" panose="020B0600070205080204" pitchFamily="34" charset="-128"/>
              </a:rPr>
              <a:t>How and when to seek support if they are worried about their health</a:t>
            </a:r>
          </a:p>
          <a:p>
            <a:pPr marL="952500" lvl="2" indent="0">
              <a:buFontTx/>
              <a:buNone/>
              <a:defRPr/>
            </a:pPr>
            <a:endParaRPr lang="en-US" altLang="en-US" sz="2000" dirty="0">
              <a:ea typeface="ＭＳ Ｐゴシック" panose="020B0600070205080204" pitchFamily="34" charset="-128"/>
            </a:endParaRPr>
          </a:p>
          <a:p>
            <a:pPr lvl="1">
              <a:buFont typeface="Arial" panose="020B0604020202020204" pitchFamily="34" charset="0"/>
              <a:buChar char="•"/>
              <a:defRPr/>
            </a:pPr>
            <a:r>
              <a:rPr lang="en-US" altLang="en-US" sz="2400" b="1" dirty="0">
                <a:ea typeface="ＭＳ Ｐゴシック" panose="020B0600070205080204" pitchFamily="34" charset="-128"/>
              </a:rPr>
              <a:t>Healthy eating - primary</a:t>
            </a:r>
          </a:p>
          <a:p>
            <a:pPr lvl="2">
              <a:buFont typeface="Arial" panose="020B0604020202020204" pitchFamily="34" charset="0"/>
              <a:buChar char="•"/>
              <a:defRPr/>
            </a:pPr>
            <a:r>
              <a:rPr lang="en-US" altLang="en-US" sz="2000" dirty="0">
                <a:ea typeface="ＭＳ Ｐゴシック" panose="020B0600070205080204" pitchFamily="34" charset="-128"/>
              </a:rPr>
              <a:t>What constitutes a healthy diet</a:t>
            </a:r>
          </a:p>
          <a:p>
            <a:pPr lvl="2">
              <a:buFont typeface="Arial" panose="020B0604020202020204" pitchFamily="34" charset="0"/>
              <a:buChar char="•"/>
              <a:defRPr/>
            </a:pPr>
            <a:r>
              <a:rPr lang="en-US" altLang="en-US" sz="2000" dirty="0">
                <a:ea typeface="ＭＳ Ｐゴシック" panose="020B0600070205080204" pitchFamily="34" charset="-128"/>
              </a:rPr>
              <a:t>Principles of planning a range of health meals</a:t>
            </a:r>
          </a:p>
          <a:p>
            <a:pPr lvl="2">
              <a:buFont typeface="Arial" panose="020B0604020202020204" pitchFamily="34" charset="0"/>
              <a:buChar char="•"/>
              <a:defRPr/>
            </a:pPr>
            <a:r>
              <a:rPr lang="en-US" altLang="en-US" sz="2000" dirty="0">
                <a:ea typeface="ＭＳ Ｐゴシック" panose="020B0600070205080204" pitchFamily="34" charset="-128"/>
              </a:rPr>
              <a:t>Characteristics of a poor diet and risks associated with this</a:t>
            </a:r>
          </a:p>
          <a:p>
            <a:pPr>
              <a:defRPr/>
            </a:pPr>
            <a:endParaRPr lang="en-US" altLang="en-US" dirty="0">
              <a:ea typeface="ＭＳ Ｐゴシック" panose="020B0600070205080204" pitchFamily="34" charset="-128"/>
            </a:endParaRPr>
          </a:p>
        </p:txBody>
      </p:sp>
    </p:spTree>
    <p:extLst>
      <p:ext uri="{BB962C8B-B14F-4D97-AF65-F5344CB8AC3E}">
        <p14:creationId xmlns:p14="http://schemas.microsoft.com/office/powerpoint/2010/main" val="1055391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7" name="Title 1">
            <a:extLst>
              <a:ext uri="{FF2B5EF4-FFF2-40B4-BE49-F238E27FC236}">
                <a16:creationId xmlns:a16="http://schemas.microsoft.com/office/drawing/2014/main" id="{98D34265-5507-F14D-B667-285902876659}"/>
              </a:ext>
            </a:extLst>
          </p:cNvPr>
          <p:cNvSpPr>
            <a:spLocks noGrp="1" noChangeArrowheads="1"/>
          </p:cNvSpPr>
          <p:nvPr>
            <p:ph type="title"/>
          </p:nvPr>
        </p:nvSpPr>
        <p:spPr>
          <a:xfrm>
            <a:off x="135676" y="3735557"/>
            <a:ext cx="2468166" cy="2452687"/>
          </a:xfrm>
        </p:spPr>
        <p:txBody>
          <a:bodyPr anchor="ctr">
            <a:normAutofit/>
          </a:bodyPr>
          <a:lstStyle/>
          <a:p>
            <a:pPr>
              <a:defRPr/>
            </a:pPr>
            <a:r>
              <a:rPr lang="en-US" altLang="en-US" sz="3100" dirty="0">
                <a:ea typeface="ＭＳ Ｐゴシック" panose="020B0600070205080204" pitchFamily="34" charset="-128"/>
              </a:rPr>
              <a:t>Health Education</a:t>
            </a:r>
          </a:p>
        </p:txBody>
      </p:sp>
      <p:pic>
        <p:nvPicPr>
          <p:cNvPr id="3" name="Picture 2" descr="A picture containing cup, vessel, mug, table&#10;&#10;Description automatically generated">
            <a:extLst>
              <a:ext uri="{FF2B5EF4-FFF2-40B4-BE49-F238E27FC236}">
                <a16:creationId xmlns:a16="http://schemas.microsoft.com/office/drawing/2014/main" id="{F916DE18-CFB6-7C4D-B188-3ED63304264E}"/>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28944" b="30476"/>
          <a:stretch/>
        </p:blipFill>
        <p:spPr>
          <a:xfrm>
            <a:off x="20" y="16307"/>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5363" name="Content Placeholder 2">
            <a:extLst>
              <a:ext uri="{FF2B5EF4-FFF2-40B4-BE49-F238E27FC236}">
                <a16:creationId xmlns:a16="http://schemas.microsoft.com/office/drawing/2014/main" id="{445CE616-30AA-AA43-933C-18D8037C3EEC}"/>
              </a:ext>
            </a:extLst>
          </p:cNvPr>
          <p:cNvSpPr>
            <a:spLocks noGrp="1"/>
          </p:cNvSpPr>
          <p:nvPr>
            <p:ph idx="1"/>
          </p:nvPr>
        </p:nvSpPr>
        <p:spPr>
          <a:xfrm>
            <a:off x="1505243" y="3752850"/>
            <a:ext cx="7276803" cy="2999642"/>
          </a:xfrm>
        </p:spPr>
        <p:txBody>
          <a:bodyPr anchor="ctr">
            <a:normAutofit fontScale="92500" lnSpcReduction="20000"/>
          </a:bodyPr>
          <a:lstStyle/>
          <a:p>
            <a:pPr lvl="1">
              <a:buFont typeface="Arial" panose="020B0604020202020204" pitchFamily="34" charset="0"/>
              <a:buChar char="•"/>
              <a:defRPr/>
            </a:pPr>
            <a:r>
              <a:rPr lang="en-US" altLang="en-US" sz="2000" b="1" dirty="0">
                <a:ea typeface="ＭＳ Ｐゴシック" panose="020B0600070205080204" pitchFamily="34" charset="-128"/>
              </a:rPr>
              <a:t>Drugs, alcohol and tobacco - primary</a:t>
            </a:r>
          </a:p>
          <a:p>
            <a:pPr lvl="2">
              <a:buFont typeface="Arial" panose="020B0604020202020204" pitchFamily="34" charset="0"/>
              <a:buChar char="•"/>
              <a:defRPr/>
            </a:pPr>
            <a:r>
              <a:rPr lang="en-US" altLang="en-US" sz="2000" dirty="0">
                <a:ea typeface="ＭＳ Ｐゴシック" panose="020B0600070205080204" pitchFamily="34" charset="-128"/>
              </a:rPr>
              <a:t>Facts about legal and illegal substances and associated risks</a:t>
            </a:r>
          </a:p>
          <a:p>
            <a:pPr marL="952500" lvl="2" indent="0">
              <a:buFontTx/>
              <a:buNone/>
              <a:defRPr/>
            </a:pPr>
            <a:endParaRPr lang="en-US" altLang="en-US" sz="2000" dirty="0">
              <a:ea typeface="ＭＳ Ｐゴシック" panose="020B0600070205080204" pitchFamily="34" charset="-128"/>
            </a:endParaRPr>
          </a:p>
          <a:p>
            <a:pPr lvl="1">
              <a:buFont typeface="Arial" panose="020B0604020202020204" pitchFamily="34" charset="0"/>
              <a:buChar char="•"/>
              <a:defRPr/>
            </a:pPr>
            <a:r>
              <a:rPr lang="en-US" altLang="en-US" sz="2000" b="1" dirty="0">
                <a:ea typeface="ＭＳ Ｐゴシック" panose="020B0600070205080204" pitchFamily="34" charset="-128"/>
              </a:rPr>
              <a:t>Health and prevention - primary</a:t>
            </a:r>
          </a:p>
          <a:p>
            <a:pPr lvl="2">
              <a:buFont typeface="Arial" panose="020B0604020202020204" pitchFamily="34" charset="0"/>
              <a:buChar char="•"/>
              <a:defRPr/>
            </a:pPr>
            <a:r>
              <a:rPr lang="en-US" altLang="en-US" sz="2000" dirty="0">
                <a:ea typeface="ＭＳ Ｐゴシック" panose="020B0600070205080204" pitchFamily="34" charset="-128"/>
              </a:rPr>
              <a:t>How to </a:t>
            </a:r>
            <a:r>
              <a:rPr lang="en-US" altLang="en-US" sz="2000" dirty="0" err="1">
                <a:ea typeface="ＭＳ Ｐゴシック" panose="020B0600070205080204" pitchFamily="34" charset="-128"/>
              </a:rPr>
              <a:t>recognise</a:t>
            </a:r>
            <a:r>
              <a:rPr lang="en-US" altLang="en-US" sz="2000" dirty="0">
                <a:ea typeface="ＭＳ Ｐゴシック" panose="020B0600070205080204" pitchFamily="34" charset="-128"/>
              </a:rPr>
              <a:t> early signs of physical illness</a:t>
            </a:r>
          </a:p>
          <a:p>
            <a:pPr lvl="2">
              <a:buFont typeface="Arial" panose="020B0604020202020204" pitchFamily="34" charset="0"/>
              <a:buChar char="•"/>
              <a:defRPr/>
            </a:pPr>
            <a:r>
              <a:rPr lang="en-US" altLang="en-US" sz="2000" dirty="0">
                <a:ea typeface="ＭＳ Ｐゴシック" panose="020B0600070205080204" pitchFamily="34" charset="-128"/>
              </a:rPr>
              <a:t>About safe and unsafe exposure to the sun</a:t>
            </a:r>
          </a:p>
          <a:p>
            <a:pPr lvl="2">
              <a:buFont typeface="Arial" panose="020B0604020202020204" pitchFamily="34" charset="0"/>
              <a:buChar char="•"/>
              <a:defRPr/>
            </a:pPr>
            <a:r>
              <a:rPr lang="en-US" altLang="en-US" sz="2000" dirty="0">
                <a:ea typeface="ＭＳ Ｐゴシック" panose="020B0600070205080204" pitchFamily="34" charset="-128"/>
              </a:rPr>
              <a:t>The importance of sufficient good quality sleep</a:t>
            </a:r>
          </a:p>
          <a:p>
            <a:pPr lvl="2">
              <a:buFont typeface="Arial" panose="020B0604020202020204" pitchFamily="34" charset="0"/>
              <a:buChar char="•"/>
              <a:defRPr/>
            </a:pPr>
            <a:r>
              <a:rPr lang="en-US" altLang="en-US" sz="2000" dirty="0">
                <a:ea typeface="ＭＳ Ｐゴシック" panose="020B0600070205080204" pitchFamily="34" charset="-128"/>
              </a:rPr>
              <a:t>About dental health and good oral hygiene</a:t>
            </a:r>
          </a:p>
          <a:p>
            <a:pPr lvl="2">
              <a:buFont typeface="Arial" panose="020B0604020202020204" pitchFamily="34" charset="0"/>
              <a:buChar char="•"/>
              <a:defRPr/>
            </a:pPr>
            <a:r>
              <a:rPr lang="en-US" altLang="en-US" sz="2000" dirty="0">
                <a:ea typeface="ＭＳ Ｐゴシック" panose="020B0600070205080204" pitchFamily="34" charset="-128"/>
              </a:rPr>
              <a:t>About personal hygiene and germs</a:t>
            </a:r>
          </a:p>
          <a:p>
            <a:pPr lvl="2">
              <a:buFont typeface="Arial" panose="020B0604020202020204" pitchFamily="34" charset="0"/>
              <a:buChar char="•"/>
              <a:defRPr/>
            </a:pPr>
            <a:r>
              <a:rPr lang="en-US" altLang="en-US" sz="2000" dirty="0">
                <a:ea typeface="ＭＳ Ｐゴシック" panose="020B0600070205080204" pitchFamily="34" charset="-128"/>
              </a:rPr>
              <a:t>Facts relating to allergies, immunization and </a:t>
            </a:r>
          </a:p>
          <a:p>
            <a:pPr marL="685800" lvl="2" indent="0">
              <a:buNone/>
              <a:defRPr/>
            </a:pPr>
            <a:r>
              <a:rPr lang="en-US" altLang="en-US" sz="2000" dirty="0">
                <a:ea typeface="ＭＳ Ｐゴシック" panose="020B0600070205080204" pitchFamily="34" charset="-128"/>
              </a:rPr>
              <a:t>   vaccination</a:t>
            </a:r>
          </a:p>
          <a:p>
            <a:pPr>
              <a:defRPr/>
            </a:pPr>
            <a:endParaRPr lang="en-US" altLang="en-US" sz="1200" dirty="0">
              <a:ea typeface="ＭＳ Ｐゴシック" panose="020B0600070205080204" pitchFamily="34" charset="-128"/>
            </a:endParaRPr>
          </a:p>
        </p:txBody>
      </p:sp>
    </p:spTree>
    <p:extLst>
      <p:ext uri="{BB962C8B-B14F-4D97-AF65-F5344CB8AC3E}">
        <p14:creationId xmlns:p14="http://schemas.microsoft.com/office/powerpoint/2010/main" val="3231565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5" name="Title 1">
            <a:extLst>
              <a:ext uri="{FF2B5EF4-FFF2-40B4-BE49-F238E27FC236}">
                <a16:creationId xmlns:a16="http://schemas.microsoft.com/office/drawing/2014/main" id="{EE3BB9E2-71B9-A54B-B56D-3BF5E7F397F2}"/>
              </a:ext>
            </a:extLst>
          </p:cNvPr>
          <p:cNvSpPr>
            <a:spLocks noGrp="1" noChangeArrowheads="1"/>
          </p:cNvSpPr>
          <p:nvPr>
            <p:ph type="title"/>
          </p:nvPr>
        </p:nvSpPr>
        <p:spPr>
          <a:xfrm>
            <a:off x="4813300" y="490539"/>
            <a:ext cx="3968748" cy="1064235"/>
          </a:xfrm>
        </p:spPr>
        <p:txBody>
          <a:bodyPr anchor="b">
            <a:normAutofit/>
          </a:bodyPr>
          <a:lstStyle/>
          <a:p>
            <a:pPr>
              <a:defRPr/>
            </a:pPr>
            <a:r>
              <a:rPr lang="en-US" altLang="en-US" sz="3500" dirty="0">
                <a:ea typeface="ＭＳ Ｐゴシック" panose="020B0600070205080204" pitchFamily="34" charset="-128"/>
              </a:rPr>
              <a:t>Health Education</a:t>
            </a:r>
          </a:p>
        </p:txBody>
      </p:sp>
      <p:pic>
        <p:nvPicPr>
          <p:cNvPr id="3" name="Picture 2" descr="A red box&#10;&#10;Description automatically generated">
            <a:extLst>
              <a:ext uri="{FF2B5EF4-FFF2-40B4-BE49-F238E27FC236}">
                <a16:creationId xmlns:a16="http://schemas.microsoft.com/office/drawing/2014/main" id="{4CA4CE19-92A2-EC4F-A79E-2FD2C99B7BA4}"/>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21167" r="39657" b="-1"/>
          <a:stretch/>
        </p:blipFill>
        <p:spPr>
          <a:xfrm>
            <a:off x="1" y="1587"/>
            <a:ext cx="4571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15363" name="Content Placeholder 2">
            <a:extLst>
              <a:ext uri="{FF2B5EF4-FFF2-40B4-BE49-F238E27FC236}">
                <a16:creationId xmlns:a16="http://schemas.microsoft.com/office/drawing/2014/main" id="{6CEFA5AD-C212-AA40-A2E9-21D73F1AD6B7}"/>
              </a:ext>
            </a:extLst>
          </p:cNvPr>
          <p:cNvSpPr>
            <a:spLocks noGrp="1"/>
          </p:cNvSpPr>
          <p:nvPr>
            <p:ph idx="1"/>
          </p:nvPr>
        </p:nvSpPr>
        <p:spPr>
          <a:xfrm>
            <a:off x="4813300" y="1812754"/>
            <a:ext cx="3968747" cy="3752849"/>
          </a:xfrm>
        </p:spPr>
        <p:txBody>
          <a:bodyPr>
            <a:normAutofit/>
          </a:bodyPr>
          <a:lstStyle/>
          <a:p>
            <a:pPr lvl="1">
              <a:buFont typeface="Arial" panose="020B0604020202020204" pitchFamily="34" charset="0"/>
              <a:buChar char="•"/>
              <a:defRPr/>
            </a:pPr>
            <a:r>
              <a:rPr lang="en-US" altLang="en-US" sz="1600" b="1" dirty="0">
                <a:ea typeface="ＭＳ Ｐゴシック" panose="020B0600070205080204" pitchFamily="34" charset="-128"/>
              </a:rPr>
              <a:t>Basic first aid - primary</a:t>
            </a:r>
          </a:p>
          <a:p>
            <a:pPr lvl="2">
              <a:buFont typeface="Arial" panose="020B0604020202020204" pitchFamily="34" charset="0"/>
              <a:buChar char="•"/>
              <a:defRPr/>
            </a:pPr>
            <a:r>
              <a:rPr lang="en-US" altLang="en-US" sz="1600" dirty="0">
                <a:ea typeface="ＭＳ Ｐゴシック" panose="020B0600070205080204" pitchFamily="34" charset="-128"/>
              </a:rPr>
              <a:t>How to make a call to emergency services</a:t>
            </a:r>
          </a:p>
          <a:p>
            <a:pPr lvl="2">
              <a:buFont typeface="Arial" panose="020B0604020202020204" pitchFamily="34" charset="0"/>
              <a:buChar char="•"/>
              <a:defRPr/>
            </a:pPr>
            <a:r>
              <a:rPr lang="en-US" altLang="en-US" sz="1600" dirty="0">
                <a:ea typeface="ＭＳ Ｐゴシック" panose="020B0600070205080204" pitchFamily="34" charset="-128"/>
              </a:rPr>
              <a:t>Concepts of basic first aid</a:t>
            </a:r>
          </a:p>
          <a:p>
            <a:pPr marL="952500" lvl="2" indent="0">
              <a:buFontTx/>
              <a:buNone/>
              <a:defRPr/>
            </a:pPr>
            <a:endParaRPr lang="en-US" altLang="en-US" sz="1600" dirty="0">
              <a:ea typeface="ＭＳ Ｐゴシック" panose="020B0600070205080204" pitchFamily="34" charset="-128"/>
            </a:endParaRPr>
          </a:p>
          <a:p>
            <a:pPr lvl="1">
              <a:buFont typeface="Arial" panose="020B0604020202020204" pitchFamily="34" charset="0"/>
              <a:buChar char="•"/>
              <a:defRPr/>
            </a:pPr>
            <a:r>
              <a:rPr lang="en-US" altLang="en-US" sz="1600" b="1" dirty="0">
                <a:ea typeface="ＭＳ Ｐゴシック" panose="020B0600070205080204" pitchFamily="34" charset="-128"/>
              </a:rPr>
              <a:t>Changing Adolescent Body - primary</a:t>
            </a:r>
          </a:p>
          <a:p>
            <a:pPr lvl="2">
              <a:buFont typeface="Arial" panose="020B0604020202020204" pitchFamily="34" charset="0"/>
              <a:buChar char="•"/>
              <a:defRPr/>
            </a:pPr>
            <a:r>
              <a:rPr lang="en-US" altLang="en-US" sz="1600" dirty="0">
                <a:ea typeface="ＭＳ Ｐゴシック" panose="020B0600070205080204" pitchFamily="34" charset="-128"/>
              </a:rPr>
              <a:t>Key facts about puberty and the changing adolescent body</a:t>
            </a:r>
          </a:p>
          <a:p>
            <a:pPr lvl="2">
              <a:buFont typeface="Arial" panose="020B0604020202020204" pitchFamily="34" charset="0"/>
              <a:buChar char="•"/>
              <a:defRPr/>
            </a:pPr>
            <a:r>
              <a:rPr lang="en-US" altLang="en-US" sz="1600" dirty="0">
                <a:ea typeface="ＭＳ Ｐゴシック" panose="020B0600070205080204" pitchFamily="34" charset="-128"/>
              </a:rPr>
              <a:t>About menstrual wellbeing including key facts about the menstrual cycle</a:t>
            </a:r>
          </a:p>
          <a:p>
            <a:pPr>
              <a:defRPr/>
            </a:pPr>
            <a:endParaRPr lang="en-US" altLang="en-US" sz="1600" dirty="0">
              <a:ea typeface="ＭＳ Ｐゴシック" panose="020B0600070205080204" pitchFamily="34" charset="-128"/>
            </a:endParaRPr>
          </a:p>
        </p:txBody>
      </p:sp>
    </p:spTree>
    <p:extLst>
      <p:ext uri="{BB962C8B-B14F-4D97-AF65-F5344CB8AC3E}">
        <p14:creationId xmlns:p14="http://schemas.microsoft.com/office/powerpoint/2010/main" val="3550951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a:extLst>
              <a:ext uri="{FF2B5EF4-FFF2-40B4-BE49-F238E27FC236}">
                <a16:creationId xmlns:a16="http://schemas.microsoft.com/office/drawing/2014/main" id="{3F5F3624-D853-DD46-A1D5-00CB67B6D7E5}"/>
              </a:ext>
            </a:extLst>
          </p:cNvPr>
          <p:cNvSpPr>
            <a:spLocks noGrp="1" noChangeArrowheads="1"/>
          </p:cNvSpPr>
          <p:nvPr>
            <p:ph type="title"/>
          </p:nvPr>
        </p:nvSpPr>
        <p:spPr/>
        <p:txBody>
          <a:bodyPr/>
          <a:lstStyle/>
          <a:p>
            <a:pPr>
              <a:defRPr/>
            </a:pPr>
            <a:r>
              <a:rPr lang="en-GB" altLang="en-US" dirty="0">
                <a:ea typeface="ＭＳ Ｐゴシック" panose="020B0600070205080204" pitchFamily="34" charset="-128"/>
              </a:rPr>
              <a:t>Sex Education</a:t>
            </a:r>
            <a:endParaRPr lang="en-US" altLang="en-US" dirty="0">
              <a:ea typeface="ＭＳ Ｐゴシック" panose="020B0600070205080204" pitchFamily="34" charset="-128"/>
            </a:endParaRPr>
          </a:p>
        </p:txBody>
      </p:sp>
      <p:sp>
        <p:nvSpPr>
          <p:cNvPr id="41986" name="Content Placeholder 2">
            <a:extLst>
              <a:ext uri="{FF2B5EF4-FFF2-40B4-BE49-F238E27FC236}">
                <a16:creationId xmlns:a16="http://schemas.microsoft.com/office/drawing/2014/main" id="{67CFFB0A-05AB-664D-8823-A98ADE665FFC}"/>
              </a:ext>
            </a:extLst>
          </p:cNvPr>
          <p:cNvSpPr>
            <a:spLocks noGrp="1" noChangeArrowheads="1"/>
          </p:cNvSpPr>
          <p:nvPr>
            <p:ph idx="1"/>
          </p:nvPr>
        </p:nvSpPr>
        <p:spPr>
          <a:xfrm>
            <a:off x="465627" y="2456204"/>
            <a:ext cx="8462962" cy="3802062"/>
          </a:xfrm>
        </p:spPr>
        <p:txBody>
          <a:bodyPr/>
          <a:lstStyle/>
          <a:p>
            <a:pPr marL="0" indent="0">
              <a:buNone/>
              <a:defRPr/>
            </a:pPr>
            <a:r>
              <a:rPr lang="en-US" altLang="en-US" sz="2200" dirty="0">
                <a:ea typeface="ＭＳ Ｐゴシック" panose="020B0600070205080204" pitchFamily="34" charset="-128"/>
                <a:cs typeface="Arial" panose="020B0604020202020204" pitchFamily="34" charset="0"/>
              </a:rPr>
              <a:t>“The Department continues to recommend...that all primary schools should have a sex education </a:t>
            </a:r>
            <a:r>
              <a:rPr lang="en-US" altLang="en-US" sz="2200" dirty="0" err="1">
                <a:ea typeface="ＭＳ Ｐゴシック" panose="020B0600070205080204" pitchFamily="34" charset="-128"/>
                <a:cs typeface="Arial" panose="020B0604020202020204" pitchFamily="34" charset="0"/>
              </a:rPr>
              <a:t>programme</a:t>
            </a:r>
            <a:r>
              <a:rPr lang="en-US" altLang="en-US" sz="2200" dirty="0">
                <a:ea typeface="ＭＳ Ｐゴシック" panose="020B0600070205080204" pitchFamily="34" charset="-128"/>
                <a:cs typeface="Arial" panose="020B0604020202020204" pitchFamily="34" charset="0"/>
              </a:rPr>
              <a:t> tailored to the age and the physical and emotional maturity of the pupils.  It should ensure that both boys and girls are prepared for the changes that adolescence brings and – drawing on knowledge of the human life cycle set out in the national curriculum for science - how a baby is conceived and born.”</a:t>
            </a:r>
          </a:p>
          <a:p>
            <a:pPr marL="0" indent="0">
              <a:buNone/>
              <a:defRPr/>
            </a:pPr>
            <a:endParaRPr lang="en-US" altLang="en-US" sz="2200" dirty="0">
              <a:ea typeface="ＭＳ Ｐゴシック" panose="020B0600070205080204" pitchFamily="34" charset="-128"/>
              <a:cs typeface="Arial" panose="020B0604020202020204" pitchFamily="34" charset="0"/>
            </a:endParaRPr>
          </a:p>
          <a:p>
            <a:pPr marL="0" indent="0">
              <a:buNone/>
              <a:defRPr/>
            </a:pPr>
            <a:r>
              <a:rPr lang="en-US" altLang="en-US" sz="2200" dirty="0">
                <a:ea typeface="ＭＳ Ｐゴシック" panose="020B0600070205080204" pitchFamily="34" charset="-128"/>
                <a:cs typeface="Arial" panose="020B0604020202020204" pitchFamily="34" charset="0"/>
              </a:rPr>
              <a:t>DFE RSHE Guidance 2019</a:t>
            </a:r>
          </a:p>
        </p:txBody>
      </p:sp>
      <p:pic>
        <p:nvPicPr>
          <p:cNvPr id="2" name="Recorded Sound">
            <a:hlinkClick r:id="" action="ppaction://media"/>
            <a:extLst>
              <a:ext uri="{FF2B5EF4-FFF2-40B4-BE49-F238E27FC236}">
                <a16:creationId xmlns:a16="http://schemas.microsoft.com/office/drawing/2014/main" id="{7290E67D-8CB0-4260-8D0F-36C35742434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536493" y="599734"/>
            <a:ext cx="609600" cy="609600"/>
          </a:xfrm>
          <a:prstGeom prst="rect">
            <a:avLst/>
          </a:prstGeom>
        </p:spPr>
      </p:pic>
    </p:spTree>
    <p:extLst>
      <p:ext uri="{BB962C8B-B14F-4D97-AF65-F5344CB8AC3E}">
        <p14:creationId xmlns:p14="http://schemas.microsoft.com/office/powerpoint/2010/main" val="494734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88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F0CF847-94A5-6444-A004-64606E210326}"/>
              </a:ext>
            </a:extLst>
          </p:cNvPr>
          <p:cNvSpPr txBox="1"/>
          <p:nvPr/>
        </p:nvSpPr>
        <p:spPr>
          <a:xfrm>
            <a:off x="4143042" y="439877"/>
            <a:ext cx="4768945" cy="5992238"/>
          </a:xfrm>
          <a:prstGeom prst="rect">
            <a:avLst/>
          </a:prstGeom>
        </p:spPr>
        <p:txBody>
          <a:bodyPr vert="horz" lIns="91440" tIns="45720" rIns="91440" bIns="45720" rtlCol="0">
            <a:normAutofit/>
          </a:bodyPr>
          <a:lstStyle/>
          <a:p>
            <a:pPr>
              <a:lnSpc>
                <a:spcPct val="90000"/>
              </a:lnSpc>
              <a:spcAft>
                <a:spcPts val="600"/>
              </a:spcAft>
            </a:pPr>
            <a:r>
              <a:rPr lang="en-US" sz="4400" b="1" dirty="0"/>
              <a:t>Engaging with parents and </a:t>
            </a:r>
            <a:r>
              <a:rPr lang="en-US" sz="4400" b="1" dirty="0" err="1"/>
              <a:t>carers</a:t>
            </a:r>
            <a:endParaRPr lang="en-US" sz="4400" b="1" dirty="0"/>
          </a:p>
          <a:p>
            <a:pPr>
              <a:lnSpc>
                <a:spcPct val="90000"/>
              </a:lnSpc>
              <a:spcAft>
                <a:spcPts val="600"/>
              </a:spcAft>
            </a:pPr>
            <a:endParaRPr lang="en-US" sz="800" dirty="0"/>
          </a:p>
          <a:p>
            <a:pPr>
              <a:lnSpc>
                <a:spcPct val="90000"/>
              </a:lnSpc>
              <a:spcAft>
                <a:spcPts val="600"/>
              </a:spcAft>
            </a:pPr>
            <a:r>
              <a:rPr lang="en-US" sz="2400" dirty="0"/>
              <a:t>“</a:t>
            </a:r>
            <a:r>
              <a:rPr lang="en-US" sz="2800" dirty="0"/>
              <a:t>We are clear that parents and </a:t>
            </a:r>
            <a:r>
              <a:rPr lang="en-US" sz="2800" dirty="0" err="1"/>
              <a:t>carers</a:t>
            </a:r>
            <a:r>
              <a:rPr lang="en-US" sz="2800" dirty="0"/>
              <a:t> are the prime educators for children on many of these matters.  Schools complement and reinforce this role and have told us that they see building on what pupils learn at home as an important part of delivering a good education.”</a:t>
            </a:r>
          </a:p>
          <a:p>
            <a:pPr>
              <a:lnSpc>
                <a:spcPct val="90000"/>
              </a:lnSpc>
              <a:spcAft>
                <a:spcPts val="600"/>
              </a:spcAft>
            </a:pPr>
            <a:endParaRPr lang="en-US" sz="1600" dirty="0"/>
          </a:p>
          <a:p>
            <a:pPr>
              <a:lnSpc>
                <a:spcPct val="90000"/>
              </a:lnSpc>
              <a:spcAft>
                <a:spcPts val="600"/>
              </a:spcAft>
            </a:pPr>
            <a:r>
              <a:rPr lang="en-US" sz="1600" dirty="0"/>
              <a:t>DFE RSHE Guidance 2019</a:t>
            </a:r>
          </a:p>
        </p:txBody>
      </p:sp>
      <p:pic>
        <p:nvPicPr>
          <p:cNvPr id="7" name="Content Placeholder 4" descr="A close up of text on a white background&#10;&#10;Description automatically generated">
            <a:extLst>
              <a:ext uri="{FF2B5EF4-FFF2-40B4-BE49-F238E27FC236}">
                <a16:creationId xmlns:a16="http://schemas.microsoft.com/office/drawing/2014/main" id="{9A05DDDA-DFCE-4DBE-A526-755970AF5DB6}"/>
              </a:ext>
            </a:extLst>
          </p:cNvPr>
          <p:cNvPicPr>
            <a:picLocks noGrp="1" noChangeAspect="1"/>
          </p:cNvPicPr>
          <p:nvPr>
            <p:ph idx="1"/>
          </p:nvPr>
        </p:nvPicPr>
        <p:blipFill>
          <a:blip r:embed="rId5" cstate="email">
            <a:extLst>
              <a:ext uri="{28A0092B-C50C-407E-A947-70E740481C1C}">
                <a14:useLocalDpi xmlns:a14="http://schemas.microsoft.com/office/drawing/2010/main" val="0"/>
              </a:ext>
            </a:extLst>
          </a:blip>
          <a:stretch>
            <a:fillRect/>
          </a:stretch>
        </p:blipFill>
        <p:spPr>
          <a:xfrm>
            <a:off x="444389" y="330741"/>
            <a:ext cx="3094496" cy="4351338"/>
          </a:xfrm>
          <a:ln>
            <a:solidFill>
              <a:schemeClr val="accent1"/>
            </a:solidFill>
          </a:ln>
        </p:spPr>
      </p:pic>
      <p:sp>
        <p:nvSpPr>
          <p:cNvPr id="4" name="Rectangle 3">
            <a:extLst>
              <a:ext uri="{FF2B5EF4-FFF2-40B4-BE49-F238E27FC236}">
                <a16:creationId xmlns:a16="http://schemas.microsoft.com/office/drawing/2014/main" id="{9E123DB0-A319-41E7-9798-F784BD4C9E3C}"/>
              </a:ext>
            </a:extLst>
          </p:cNvPr>
          <p:cNvSpPr/>
          <p:nvPr/>
        </p:nvSpPr>
        <p:spPr>
          <a:xfrm>
            <a:off x="297351" y="4671976"/>
            <a:ext cx="3510561" cy="1985159"/>
          </a:xfrm>
          <a:prstGeom prst="rect">
            <a:avLst/>
          </a:prstGeom>
        </p:spPr>
        <p:txBody>
          <a:bodyPr wrap="square">
            <a:spAutoFit/>
          </a:bodyPr>
          <a:lstStyle/>
          <a:p>
            <a:pPr algn="ctr"/>
            <a:r>
              <a:rPr lang="en-US" altLang="en-US" dirty="0">
                <a:ea typeface="ＭＳ Ｐゴシック" panose="020B0600070205080204" pitchFamily="34" charset="-128"/>
              </a:rPr>
              <a:t>“</a:t>
            </a:r>
            <a:r>
              <a:rPr lang="en-US" altLang="en-US" sz="2800" dirty="0">
                <a:ea typeface="ＭＳ Ｐゴシック" panose="020B0600070205080204" pitchFamily="34" charset="-128"/>
              </a:rPr>
              <a:t>Engagement works best when everyone involved enters into it with an open mind.”</a:t>
            </a:r>
          </a:p>
          <a:p>
            <a:pPr algn="ctr"/>
            <a:endParaRPr lang="en-US" altLang="en-US" sz="1100" dirty="0">
              <a:ea typeface="ＭＳ Ｐゴシック" panose="020B0600070205080204" pitchFamily="34" charset="-128"/>
            </a:endParaRPr>
          </a:p>
        </p:txBody>
      </p:sp>
      <p:pic>
        <p:nvPicPr>
          <p:cNvPr id="2" name="Recorded Sound">
            <a:hlinkClick r:id="" action="ppaction://media"/>
            <a:extLst>
              <a:ext uri="{FF2B5EF4-FFF2-40B4-BE49-F238E27FC236}">
                <a16:creationId xmlns:a16="http://schemas.microsoft.com/office/drawing/2014/main" id="{16F26AE8-12D0-4733-86D8-EA423F9F5A7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814439" y="425885"/>
            <a:ext cx="609600" cy="609600"/>
          </a:xfrm>
          <a:prstGeom prst="rect">
            <a:avLst/>
          </a:prstGeom>
        </p:spPr>
      </p:pic>
    </p:spTree>
    <p:extLst>
      <p:ext uri="{BB962C8B-B14F-4D97-AF65-F5344CB8AC3E}">
        <p14:creationId xmlns:p14="http://schemas.microsoft.com/office/powerpoint/2010/main" val="4025528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98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5143" y="0"/>
            <a:ext cx="8998857" cy="6924973"/>
          </a:xfrm>
          <a:prstGeom prst="rect">
            <a:avLst/>
          </a:prstGeom>
          <a:noFill/>
        </p:spPr>
        <p:txBody>
          <a:bodyPr wrap="square" rtlCol="0">
            <a:spAutoFit/>
          </a:bodyPr>
          <a:lstStyle/>
          <a:p>
            <a:r>
              <a:rPr lang="en-US" sz="2000" b="1" u="sng" dirty="0">
                <a:solidFill>
                  <a:schemeClr val="accent1">
                    <a:lumMod val="75000"/>
                  </a:schemeClr>
                </a:solidFill>
              </a:rPr>
              <a:t>What will children be taught via the Christopher Winter Project scheme of work?</a:t>
            </a:r>
          </a:p>
          <a:p>
            <a:endParaRPr lang="en-US" sz="1200" b="1" u="sng" dirty="0">
              <a:solidFill>
                <a:schemeClr val="accent1">
                  <a:lumMod val="75000"/>
                </a:schemeClr>
              </a:solidFill>
            </a:endParaRPr>
          </a:p>
          <a:p>
            <a:r>
              <a:rPr lang="en-US" sz="2000" b="1" u="sng" dirty="0">
                <a:solidFill>
                  <a:schemeClr val="accent1">
                    <a:lumMod val="75000"/>
                  </a:schemeClr>
                </a:solidFill>
              </a:rPr>
              <a:t>Reception:</a:t>
            </a:r>
          </a:p>
          <a:p>
            <a:pPr marL="457200" lvl="0" indent="-457200">
              <a:buFont typeface="Arial" pitchFamily="34" charset="0"/>
              <a:buChar char="•"/>
            </a:pPr>
            <a:r>
              <a:rPr lang="en-US" sz="2000" dirty="0"/>
              <a:t>Routines of the day and how to look after themselves</a:t>
            </a:r>
            <a:endParaRPr lang="en-GB" sz="2000" dirty="0"/>
          </a:p>
          <a:p>
            <a:pPr marL="457200" lvl="0" indent="-457200">
              <a:buFont typeface="Arial" pitchFamily="34" charset="0"/>
              <a:buChar char="•"/>
            </a:pPr>
            <a:r>
              <a:rPr lang="en-US" sz="2000" dirty="0"/>
              <a:t>Why hygiene is important and basic hygiene routines</a:t>
            </a:r>
            <a:endParaRPr lang="en-GB" sz="2000" dirty="0"/>
          </a:p>
          <a:p>
            <a:pPr marL="457200" indent="-457200">
              <a:buFont typeface="Arial" pitchFamily="34" charset="0"/>
              <a:buChar char="•"/>
            </a:pPr>
            <a:r>
              <a:rPr lang="en-US" sz="2000" dirty="0" err="1"/>
              <a:t>Recognise</a:t>
            </a:r>
            <a:r>
              <a:rPr lang="en-US" sz="2000" dirty="0"/>
              <a:t> that all families are different and understand how family members can help each other</a:t>
            </a:r>
          </a:p>
          <a:p>
            <a:r>
              <a:rPr lang="en-US" sz="2000" b="1" u="sng" dirty="0">
                <a:solidFill>
                  <a:schemeClr val="accent1">
                    <a:lumMod val="75000"/>
                  </a:schemeClr>
                </a:solidFill>
              </a:rPr>
              <a:t>Reception Vocabulary:</a:t>
            </a:r>
            <a:endParaRPr lang="en-US" sz="2000" dirty="0"/>
          </a:p>
          <a:p>
            <a:pPr marL="342900" indent="-342900">
              <a:buFont typeface="Arial"/>
              <a:buChar char="•"/>
              <a:defRPr/>
            </a:pPr>
            <a:r>
              <a:rPr lang="en-US" sz="2000" dirty="0">
                <a:solidFill>
                  <a:srgbClr val="000000"/>
                </a:solidFill>
                <a:ea typeface="ＭＳ Ｐゴシック" charset="0"/>
                <a:cs typeface="Arial"/>
              </a:rPr>
              <a:t>Dress, undress</a:t>
            </a:r>
          </a:p>
          <a:p>
            <a:pPr marL="342900" indent="-342900">
              <a:buFont typeface="Arial"/>
              <a:buChar char="•"/>
              <a:defRPr/>
            </a:pPr>
            <a:r>
              <a:rPr lang="en-US" sz="2000" dirty="0">
                <a:solidFill>
                  <a:srgbClr val="000000"/>
                </a:solidFill>
                <a:ea typeface="ＭＳ Ｐゴシック" charset="0"/>
                <a:cs typeface="Arial"/>
              </a:rPr>
              <a:t>Clean, smelly</a:t>
            </a:r>
          </a:p>
          <a:p>
            <a:pPr marL="342900" indent="-342900">
              <a:buFont typeface="Arial"/>
              <a:buChar char="•"/>
              <a:defRPr/>
            </a:pPr>
            <a:r>
              <a:rPr lang="en-US" sz="2000" dirty="0">
                <a:solidFill>
                  <a:srgbClr val="000000"/>
                </a:solidFill>
                <a:ea typeface="ＭＳ Ｐゴシック" charset="0"/>
                <a:cs typeface="Arial"/>
              </a:rPr>
              <a:t>Flannel, sponge, towel, hands, toothpaste, toothbrush, hairbrush, comb</a:t>
            </a:r>
          </a:p>
          <a:p>
            <a:pPr marL="342900" indent="-342900">
              <a:buFont typeface="Arial"/>
              <a:buChar char="•"/>
              <a:defRPr/>
            </a:pPr>
            <a:r>
              <a:rPr lang="en-US" sz="2000" dirty="0">
                <a:solidFill>
                  <a:srgbClr val="000000"/>
                </a:solidFill>
                <a:ea typeface="ＭＳ Ｐゴシック" charset="0"/>
                <a:cs typeface="Arial"/>
              </a:rPr>
              <a:t>Family, mum, dad, brother, sister, grandma, grandad, </a:t>
            </a:r>
            <a:r>
              <a:rPr lang="en-US" sz="2000" dirty="0" err="1">
                <a:solidFill>
                  <a:srgbClr val="000000"/>
                </a:solidFill>
                <a:ea typeface="ＭＳ Ｐゴシック" charset="0"/>
                <a:cs typeface="Arial"/>
              </a:rPr>
              <a:t>stepmum</a:t>
            </a:r>
            <a:r>
              <a:rPr lang="en-US" sz="2000" dirty="0">
                <a:solidFill>
                  <a:srgbClr val="000000"/>
                </a:solidFill>
                <a:ea typeface="ＭＳ Ｐゴシック" charset="0"/>
                <a:cs typeface="Arial"/>
              </a:rPr>
              <a:t>, stepdad</a:t>
            </a:r>
          </a:p>
          <a:p>
            <a:pPr lvl="1" algn="l" eaLnBrk="1" hangingPunct="1">
              <a:defRPr/>
            </a:pPr>
            <a:endParaRPr lang="en-US" sz="1200" dirty="0"/>
          </a:p>
          <a:p>
            <a:r>
              <a:rPr lang="en-US" sz="2000" b="1" u="sng" dirty="0">
                <a:solidFill>
                  <a:schemeClr val="accent1">
                    <a:lumMod val="75000"/>
                  </a:schemeClr>
                </a:solidFill>
              </a:rPr>
              <a:t>Year 1:</a:t>
            </a:r>
          </a:p>
          <a:p>
            <a:pPr marL="342900" lvl="0" indent="-342900">
              <a:buFont typeface="Arial" pitchFamily="34" charset="0"/>
              <a:buChar char="•"/>
            </a:pPr>
            <a:r>
              <a:rPr lang="en-US" sz="2000" dirty="0"/>
              <a:t>Basic washing and cleanliness</a:t>
            </a:r>
            <a:endParaRPr lang="en-GB" sz="2000" dirty="0"/>
          </a:p>
          <a:p>
            <a:pPr marL="342900" lvl="0" indent="-342900">
              <a:buFont typeface="Arial" pitchFamily="34" charset="0"/>
              <a:buChar char="•"/>
            </a:pPr>
            <a:r>
              <a:rPr lang="en-US" sz="2000" dirty="0"/>
              <a:t>That people change and grow</a:t>
            </a:r>
            <a:endParaRPr lang="en-GB" sz="2000" dirty="0"/>
          </a:p>
          <a:p>
            <a:pPr marL="342900" indent="-342900">
              <a:buFont typeface="Arial" pitchFamily="34" charset="0"/>
              <a:buChar char="•"/>
            </a:pPr>
            <a:r>
              <a:rPr lang="en-US" sz="2000" dirty="0"/>
              <a:t>The difference between boy and girl babies</a:t>
            </a:r>
          </a:p>
          <a:p>
            <a:r>
              <a:rPr lang="en-US" sz="2000" b="1" u="sng" dirty="0">
                <a:solidFill>
                  <a:schemeClr val="accent1">
                    <a:lumMod val="75000"/>
                  </a:schemeClr>
                </a:solidFill>
              </a:rPr>
              <a:t>Year 1 Vocabulary:</a:t>
            </a:r>
            <a:endParaRPr lang="en-US" sz="2000" dirty="0"/>
          </a:p>
          <a:p>
            <a:pPr marL="342900" indent="-342900">
              <a:buFont typeface="Arial" pitchFamily="34" charset="0"/>
              <a:buChar char="•"/>
            </a:pPr>
            <a:r>
              <a:rPr lang="en-US" sz="2000" dirty="0">
                <a:solidFill>
                  <a:srgbClr val="000000"/>
                </a:solidFill>
                <a:ea typeface="ＭＳ Ｐゴシック" charset="0"/>
                <a:cs typeface="Arial"/>
              </a:rPr>
              <a:t>Clean</a:t>
            </a:r>
          </a:p>
          <a:p>
            <a:pPr marL="342900" indent="-342900">
              <a:buFont typeface="Arial"/>
              <a:buChar char="•"/>
              <a:defRPr/>
            </a:pPr>
            <a:r>
              <a:rPr lang="en-US" sz="2000" dirty="0">
                <a:solidFill>
                  <a:srgbClr val="000000"/>
                </a:solidFill>
                <a:ea typeface="ＭＳ Ｐゴシック" charset="0"/>
                <a:cs typeface="Arial"/>
              </a:rPr>
              <a:t>Similar, different</a:t>
            </a:r>
          </a:p>
          <a:p>
            <a:pPr marL="342900" indent="-342900">
              <a:buFont typeface="Arial"/>
              <a:buChar char="•"/>
              <a:defRPr/>
            </a:pPr>
            <a:r>
              <a:rPr lang="en-US" sz="2000" dirty="0">
                <a:solidFill>
                  <a:srgbClr val="000000"/>
                </a:solidFill>
                <a:ea typeface="ＭＳ Ｐゴシック" charset="0"/>
                <a:cs typeface="Arial"/>
              </a:rPr>
              <a:t>Family, boy, girl, male, female</a:t>
            </a:r>
          </a:p>
          <a:p>
            <a:pPr marL="342900" indent="-342900">
              <a:buFont typeface="Arial"/>
              <a:buChar char="•"/>
              <a:defRPr/>
            </a:pPr>
            <a:r>
              <a:rPr lang="en-US" sz="2000" dirty="0">
                <a:solidFill>
                  <a:srgbClr val="000000"/>
                </a:solidFill>
                <a:ea typeface="ＭＳ Ｐゴシック" charset="0"/>
                <a:cs typeface="Arial"/>
              </a:rPr>
              <a:t>Body parts, penis, vagina</a:t>
            </a:r>
          </a:p>
          <a:p>
            <a:endParaRPr lang="en-GB" sz="2000" b="1" u="sng" dirty="0">
              <a:solidFill>
                <a:schemeClr val="accent1">
                  <a:lumMod val="75000"/>
                </a:schemeClr>
              </a:solidFill>
            </a:endParaRPr>
          </a:p>
        </p:txBody>
      </p:sp>
    </p:spTree>
    <p:extLst>
      <p:ext uri="{BB962C8B-B14F-4D97-AF65-F5344CB8AC3E}">
        <p14:creationId xmlns:p14="http://schemas.microsoft.com/office/powerpoint/2010/main" val="11539847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5143" y="0"/>
            <a:ext cx="8998857" cy="8463855"/>
          </a:xfrm>
          <a:prstGeom prst="rect">
            <a:avLst/>
          </a:prstGeom>
          <a:noFill/>
        </p:spPr>
        <p:txBody>
          <a:bodyPr wrap="square" rtlCol="0">
            <a:spAutoFit/>
          </a:bodyPr>
          <a:lstStyle/>
          <a:p>
            <a:r>
              <a:rPr lang="en-US" sz="2000" b="1" u="sng" dirty="0">
                <a:solidFill>
                  <a:schemeClr val="accent1">
                    <a:lumMod val="75000"/>
                  </a:schemeClr>
                </a:solidFill>
              </a:rPr>
              <a:t>What will children be taught via the Christopher Winter Project scheme of work?</a:t>
            </a:r>
          </a:p>
          <a:p>
            <a:endParaRPr lang="en-US" sz="1200" b="1" u="sng" dirty="0">
              <a:solidFill>
                <a:schemeClr val="accent1">
                  <a:lumMod val="75000"/>
                </a:schemeClr>
              </a:solidFill>
            </a:endParaRPr>
          </a:p>
          <a:p>
            <a:r>
              <a:rPr lang="en-US" sz="2000" b="1" u="sng" dirty="0">
                <a:solidFill>
                  <a:schemeClr val="accent1">
                    <a:lumMod val="75000"/>
                  </a:schemeClr>
                </a:solidFill>
              </a:rPr>
              <a:t>Year 2:</a:t>
            </a:r>
          </a:p>
          <a:p>
            <a:pPr marL="171450" lvl="0" indent="-171450">
              <a:buFont typeface="Arial" pitchFamily="34" charset="0"/>
              <a:buChar char="•"/>
            </a:pPr>
            <a:r>
              <a:rPr lang="en-GB" sz="2000" dirty="0"/>
              <a:t>Describe the differences between boy and girl babies and talk about similarities and differences between boys and girls in relation to gender stereotypes</a:t>
            </a:r>
          </a:p>
          <a:p>
            <a:pPr marL="171450" lvl="0" indent="-171450">
              <a:buFont typeface="Arial" pitchFamily="34" charset="0"/>
              <a:buChar char="•"/>
            </a:pPr>
            <a:r>
              <a:rPr lang="en-GB" sz="2000" dirty="0"/>
              <a:t>Describe differences between male and female animals</a:t>
            </a:r>
          </a:p>
          <a:p>
            <a:pPr marL="171450" lvl="0" indent="-171450">
              <a:buFont typeface="Arial" pitchFamily="34" charset="0"/>
              <a:buChar char="•"/>
            </a:pPr>
            <a:r>
              <a:rPr lang="en-GB" sz="2000" dirty="0"/>
              <a:t>Identify parts of the body using pictures.</a:t>
            </a:r>
          </a:p>
          <a:p>
            <a:r>
              <a:rPr lang="en-US" sz="2000" b="1" u="sng" dirty="0">
                <a:solidFill>
                  <a:schemeClr val="accent1">
                    <a:lumMod val="75000"/>
                  </a:schemeClr>
                </a:solidFill>
              </a:rPr>
              <a:t>Year 2 Vocabulary:</a:t>
            </a:r>
          </a:p>
          <a:p>
            <a:pPr marL="342900" indent="-342900">
              <a:buFont typeface="Arial"/>
              <a:buChar char="•"/>
              <a:defRPr/>
            </a:pPr>
            <a:r>
              <a:rPr lang="en-US" sz="2000" dirty="0">
                <a:solidFill>
                  <a:srgbClr val="000000"/>
                </a:solidFill>
                <a:ea typeface="ＭＳ Ｐゴシック" charset="0"/>
              </a:rPr>
              <a:t>Similar, different</a:t>
            </a:r>
          </a:p>
          <a:p>
            <a:pPr marL="342900" indent="-342900">
              <a:buFont typeface="Arial"/>
              <a:buChar char="•"/>
              <a:defRPr/>
            </a:pPr>
            <a:r>
              <a:rPr lang="en-US" sz="2000" dirty="0">
                <a:solidFill>
                  <a:srgbClr val="000000"/>
                </a:solidFill>
                <a:ea typeface="ＭＳ Ｐゴシック" charset="0"/>
              </a:rPr>
              <a:t>Sex, gender roles, stereotypes</a:t>
            </a:r>
          </a:p>
          <a:p>
            <a:pPr marL="342900" indent="-342900">
              <a:buFont typeface="Arial"/>
              <a:buChar char="•"/>
              <a:defRPr/>
            </a:pPr>
            <a:r>
              <a:rPr lang="en-US" sz="2000" dirty="0">
                <a:solidFill>
                  <a:srgbClr val="000000"/>
                </a:solidFill>
                <a:ea typeface="ＭＳ Ｐゴシック" charset="0"/>
              </a:rPr>
              <a:t>Boy, girl, male, female</a:t>
            </a:r>
          </a:p>
          <a:p>
            <a:pPr marL="342900" indent="-342900">
              <a:buFont typeface="Arial"/>
              <a:buChar char="•"/>
              <a:defRPr/>
            </a:pPr>
            <a:r>
              <a:rPr lang="en-US" sz="2000" dirty="0">
                <a:solidFill>
                  <a:srgbClr val="000000"/>
                </a:solidFill>
                <a:ea typeface="ＭＳ Ｐゴシック" charset="0"/>
              </a:rPr>
              <a:t>Body parts, penis, vagina</a:t>
            </a:r>
          </a:p>
          <a:p>
            <a:pPr marL="800100" lvl="1" indent="-342900" algn="l" eaLnBrk="1" hangingPunct="1">
              <a:buFont typeface="Arial"/>
              <a:buChar char="•"/>
              <a:defRPr/>
            </a:pPr>
            <a:endParaRPr lang="en-GB" sz="2000" dirty="0"/>
          </a:p>
          <a:p>
            <a:r>
              <a:rPr lang="en-US" sz="2000" b="1" u="sng" dirty="0">
                <a:solidFill>
                  <a:schemeClr val="accent1">
                    <a:lumMod val="75000"/>
                  </a:schemeClr>
                </a:solidFill>
              </a:rPr>
              <a:t>Year 3:</a:t>
            </a:r>
          </a:p>
          <a:p>
            <a:pPr marL="171450" lvl="0" indent="-171450">
              <a:buFont typeface="Arial" pitchFamily="34" charset="0"/>
              <a:buChar char="•"/>
            </a:pPr>
            <a:r>
              <a:rPr lang="en-US" sz="2000" dirty="0"/>
              <a:t>Name the body parts and discuss similarities and differences</a:t>
            </a:r>
            <a:endParaRPr lang="en-GB" sz="2000" dirty="0"/>
          </a:p>
          <a:p>
            <a:pPr marL="171450" lvl="0" indent="-171450">
              <a:buFont typeface="Arial" pitchFamily="34" charset="0"/>
              <a:buChar char="•"/>
            </a:pPr>
            <a:r>
              <a:rPr lang="en-US" sz="2000" dirty="0"/>
              <a:t>Talk about appropriate and inappropriate touch and to learn about personal space</a:t>
            </a:r>
            <a:endParaRPr lang="en-GB" sz="2000" dirty="0"/>
          </a:p>
          <a:p>
            <a:pPr marL="171450" indent="-171450">
              <a:buFont typeface="Arial" pitchFamily="34" charset="0"/>
              <a:buChar char="•"/>
            </a:pPr>
            <a:r>
              <a:rPr lang="en-US" sz="2000" dirty="0"/>
              <a:t>Understand who to go to for support and understand that families are different and have different members</a:t>
            </a:r>
          </a:p>
          <a:p>
            <a:r>
              <a:rPr lang="en-US" sz="2000" b="1" u="sng" dirty="0">
                <a:solidFill>
                  <a:schemeClr val="accent1">
                    <a:lumMod val="75000"/>
                  </a:schemeClr>
                </a:solidFill>
              </a:rPr>
              <a:t>Year 3 Vocabulary:</a:t>
            </a:r>
          </a:p>
          <a:p>
            <a:pPr marL="342900" indent="-342900">
              <a:buFont typeface="Arial"/>
              <a:buChar char="•"/>
              <a:defRPr/>
            </a:pPr>
            <a:r>
              <a:rPr lang="en-US" sz="2000" dirty="0">
                <a:solidFill>
                  <a:srgbClr val="000000"/>
                </a:solidFill>
                <a:ea typeface="ＭＳ Ｐゴシック" charset="0"/>
                <a:cs typeface="Arial"/>
              </a:rPr>
              <a:t>Stereotypes, gender roles, similar, different</a:t>
            </a:r>
          </a:p>
          <a:p>
            <a:pPr marL="342900" indent="-342900">
              <a:buFont typeface="Arial"/>
              <a:buChar char="•"/>
              <a:defRPr/>
            </a:pPr>
            <a:r>
              <a:rPr lang="en-US" sz="2000" dirty="0">
                <a:solidFill>
                  <a:srgbClr val="000000"/>
                </a:solidFill>
                <a:ea typeface="ＭＳ Ｐゴシック" charset="0"/>
                <a:cs typeface="Arial"/>
              </a:rPr>
              <a:t>Male, female, body parts, penis, vagina</a:t>
            </a:r>
          </a:p>
          <a:p>
            <a:pPr marL="342900" indent="-342900">
              <a:buFont typeface="Arial"/>
              <a:buChar char="•"/>
              <a:defRPr/>
            </a:pPr>
            <a:r>
              <a:rPr lang="en-US" sz="2000" dirty="0">
                <a:solidFill>
                  <a:srgbClr val="000000"/>
                </a:solidFill>
                <a:ea typeface="ＭＳ Ｐゴシック" charset="0"/>
                <a:cs typeface="Arial"/>
              </a:rPr>
              <a:t>Family, fostering, adoption, relationships</a:t>
            </a:r>
          </a:p>
          <a:p>
            <a:endParaRPr lang="en-US" sz="2000" dirty="0"/>
          </a:p>
          <a:p>
            <a:endParaRPr lang="en-US" sz="2000" dirty="0"/>
          </a:p>
          <a:p>
            <a:endParaRPr lang="en-US" sz="1200" dirty="0"/>
          </a:p>
          <a:p>
            <a:endParaRPr lang="en-GB" sz="2000" dirty="0"/>
          </a:p>
          <a:p>
            <a:endParaRPr lang="en-US" sz="2000" dirty="0"/>
          </a:p>
          <a:p>
            <a:pPr marL="457200" indent="-457200">
              <a:buFont typeface="Arial" pitchFamily="34" charset="0"/>
              <a:buChar char="•"/>
            </a:pPr>
            <a:endParaRPr lang="en-GB" sz="2000" b="1" u="sng" dirty="0">
              <a:solidFill>
                <a:schemeClr val="accent1">
                  <a:lumMod val="75000"/>
                </a:schemeClr>
              </a:solidFill>
            </a:endParaRPr>
          </a:p>
        </p:txBody>
      </p:sp>
    </p:spTree>
    <p:extLst>
      <p:ext uri="{BB962C8B-B14F-4D97-AF65-F5344CB8AC3E}">
        <p14:creationId xmlns:p14="http://schemas.microsoft.com/office/powerpoint/2010/main" val="14538601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5143" y="0"/>
            <a:ext cx="8998857" cy="7909858"/>
          </a:xfrm>
          <a:prstGeom prst="rect">
            <a:avLst/>
          </a:prstGeom>
          <a:noFill/>
        </p:spPr>
        <p:txBody>
          <a:bodyPr wrap="square" rtlCol="0">
            <a:spAutoFit/>
          </a:bodyPr>
          <a:lstStyle/>
          <a:p>
            <a:r>
              <a:rPr lang="en-US" b="1" u="sng" dirty="0">
                <a:solidFill>
                  <a:schemeClr val="accent1">
                    <a:lumMod val="75000"/>
                  </a:schemeClr>
                </a:solidFill>
              </a:rPr>
              <a:t>What will children be taught via the Christopher Winter Project scheme of work?</a:t>
            </a:r>
          </a:p>
          <a:p>
            <a:endParaRPr lang="en-US" sz="1100" b="1" u="sng" dirty="0">
              <a:solidFill>
                <a:schemeClr val="accent1">
                  <a:lumMod val="75000"/>
                </a:schemeClr>
              </a:solidFill>
            </a:endParaRPr>
          </a:p>
          <a:p>
            <a:r>
              <a:rPr lang="en-US" b="1" u="sng" dirty="0">
                <a:solidFill>
                  <a:schemeClr val="accent1">
                    <a:lumMod val="75000"/>
                  </a:schemeClr>
                </a:solidFill>
              </a:rPr>
              <a:t>Year 4:</a:t>
            </a:r>
          </a:p>
          <a:p>
            <a:r>
              <a:rPr lang="en-US" dirty="0"/>
              <a:t>Children will:</a:t>
            </a:r>
            <a:endParaRPr lang="en-GB" dirty="0"/>
          </a:p>
          <a:p>
            <a:pPr marL="171450" lvl="0" indent="-171450">
              <a:buFont typeface="Arial" pitchFamily="34" charset="0"/>
              <a:buChar char="•"/>
            </a:pPr>
            <a:r>
              <a:rPr lang="en-US" dirty="0"/>
              <a:t>Understand the human life cycle and describe body changes that happen when a child grows up</a:t>
            </a:r>
            <a:endParaRPr lang="en-GB" dirty="0"/>
          </a:p>
          <a:p>
            <a:pPr marL="171450" lvl="0" indent="-171450">
              <a:buFont typeface="Arial" pitchFamily="34" charset="0"/>
              <a:buChar char="•"/>
            </a:pPr>
            <a:r>
              <a:rPr lang="en-US" dirty="0"/>
              <a:t>Understand basic facts about puberty, reproduction and pregnancy</a:t>
            </a:r>
            <a:endParaRPr lang="en-GB" dirty="0"/>
          </a:p>
          <a:p>
            <a:pPr marL="171450" indent="-171450">
              <a:buFont typeface="Arial" pitchFamily="34" charset="0"/>
              <a:buChar char="•"/>
            </a:pPr>
            <a:r>
              <a:rPr lang="en-US" dirty="0"/>
              <a:t>Learn about the physical and emotional changes associated with puberty</a:t>
            </a:r>
          </a:p>
          <a:p>
            <a:r>
              <a:rPr lang="en-US" b="1" u="sng" dirty="0">
                <a:solidFill>
                  <a:schemeClr val="accent1">
                    <a:lumMod val="75000"/>
                  </a:schemeClr>
                </a:solidFill>
              </a:rPr>
              <a:t>Year 4 Vocabulary:</a:t>
            </a:r>
          </a:p>
          <a:p>
            <a:pPr marL="342900" indent="-342900">
              <a:buFont typeface="Arial"/>
              <a:buChar char="•"/>
              <a:defRPr/>
            </a:pPr>
            <a:r>
              <a:rPr lang="en-US" dirty="0">
                <a:solidFill>
                  <a:srgbClr val="000000"/>
                </a:solidFill>
                <a:ea typeface="ＭＳ Ｐゴシック" charset="0"/>
                <a:cs typeface="Arial"/>
              </a:rPr>
              <a:t>Puberty, lifecycle, reproduction, pregnancy</a:t>
            </a:r>
          </a:p>
          <a:p>
            <a:pPr marL="342900" indent="-342900">
              <a:buFont typeface="Arial"/>
              <a:buChar char="•"/>
              <a:defRPr/>
            </a:pPr>
            <a:r>
              <a:rPr lang="en-US" dirty="0">
                <a:solidFill>
                  <a:srgbClr val="000000"/>
                </a:solidFill>
                <a:ea typeface="ＭＳ Ｐゴシック" charset="0"/>
                <a:cs typeface="Arial"/>
              </a:rPr>
              <a:t>Physical, breasts, sperm, egg, pubic hair</a:t>
            </a:r>
          </a:p>
          <a:p>
            <a:pPr marL="342900" indent="-342900">
              <a:buFont typeface="Arial"/>
              <a:buChar char="•"/>
              <a:defRPr/>
            </a:pPr>
            <a:r>
              <a:rPr lang="en-US" dirty="0">
                <a:solidFill>
                  <a:srgbClr val="000000"/>
                </a:solidFill>
                <a:ea typeface="ＭＳ Ｐゴシック" charset="0"/>
                <a:cs typeface="Arial"/>
              </a:rPr>
              <a:t>Emotions, feeling</a:t>
            </a:r>
          </a:p>
          <a:p>
            <a:pPr lvl="1" algn="l" eaLnBrk="1" hangingPunct="1">
              <a:defRPr/>
            </a:pPr>
            <a:endParaRPr lang="en-US" sz="1100" dirty="0"/>
          </a:p>
          <a:p>
            <a:r>
              <a:rPr lang="en-US" b="1" u="sng" dirty="0">
                <a:solidFill>
                  <a:schemeClr val="accent1">
                    <a:lumMod val="75000"/>
                  </a:schemeClr>
                </a:solidFill>
              </a:rPr>
              <a:t>Year 5:</a:t>
            </a:r>
          </a:p>
          <a:p>
            <a:r>
              <a:rPr lang="en-US" dirty="0"/>
              <a:t>Children will be able to:</a:t>
            </a:r>
            <a:endParaRPr lang="en-GB" dirty="0"/>
          </a:p>
          <a:p>
            <a:pPr marL="342900" lvl="0" indent="-342900">
              <a:buFont typeface="Arial" pitchFamily="34" charset="0"/>
              <a:buChar char="•"/>
            </a:pPr>
            <a:r>
              <a:rPr lang="en-US" dirty="0"/>
              <a:t>Discuss the main physical and emotional changes that occur during puberty</a:t>
            </a:r>
            <a:endParaRPr lang="en-GB" dirty="0"/>
          </a:p>
          <a:p>
            <a:pPr marL="342900" lvl="0" indent="-342900">
              <a:buFont typeface="Arial" pitchFamily="34" charset="0"/>
              <a:buChar char="•"/>
            </a:pPr>
            <a:r>
              <a:rPr lang="en-US" dirty="0"/>
              <a:t>Describe how to manage physical and emotional change</a:t>
            </a:r>
            <a:endParaRPr lang="en-GB" dirty="0"/>
          </a:p>
          <a:p>
            <a:pPr marL="342900" indent="-342900">
              <a:buFont typeface="Arial" pitchFamily="34" charset="0"/>
              <a:buChar char="•"/>
            </a:pPr>
            <a:r>
              <a:rPr lang="en-US" dirty="0"/>
              <a:t>Explain how to keep clean and know how to get help and </a:t>
            </a:r>
          </a:p>
          <a:p>
            <a:pPr lvl="1"/>
            <a:r>
              <a:rPr lang="en-US" dirty="0"/>
              <a:t>support during puberty</a:t>
            </a:r>
          </a:p>
          <a:p>
            <a:r>
              <a:rPr lang="en-US" b="1" u="sng" dirty="0">
                <a:solidFill>
                  <a:schemeClr val="accent1">
                    <a:lumMod val="75000"/>
                  </a:schemeClr>
                </a:solidFill>
              </a:rPr>
              <a:t>Year 5 Vocabulary:</a:t>
            </a:r>
          </a:p>
          <a:p>
            <a:pPr marL="342900" indent="-342900">
              <a:buFont typeface="Arial"/>
              <a:buChar char="•"/>
              <a:defRPr/>
            </a:pPr>
            <a:r>
              <a:rPr lang="en-US" dirty="0">
                <a:solidFill>
                  <a:srgbClr val="000000"/>
                </a:solidFill>
                <a:ea typeface="ＭＳ Ｐゴシック" charset="0"/>
                <a:cs typeface="Arial"/>
              </a:rPr>
              <a:t>Puberty, physical changes, emotional changes</a:t>
            </a:r>
          </a:p>
          <a:p>
            <a:pPr marL="342900" indent="-342900">
              <a:buFont typeface="Arial"/>
              <a:buChar char="•"/>
              <a:defRPr/>
            </a:pPr>
            <a:r>
              <a:rPr lang="en-US" dirty="0">
                <a:solidFill>
                  <a:srgbClr val="000000"/>
                </a:solidFill>
                <a:ea typeface="ＭＳ Ｐゴシック" charset="0"/>
                <a:cs typeface="Arial"/>
              </a:rPr>
              <a:t>Moods, menstruation, periods, tampons, sanitary towels</a:t>
            </a:r>
          </a:p>
          <a:p>
            <a:pPr marL="342900" indent="-342900">
              <a:buFont typeface="Arial"/>
              <a:buChar char="•"/>
              <a:defRPr/>
            </a:pPr>
            <a:r>
              <a:rPr lang="en-US" dirty="0">
                <a:solidFill>
                  <a:srgbClr val="000000"/>
                </a:solidFill>
                <a:ea typeface="ＭＳ Ｐゴシック" charset="0"/>
                <a:cs typeface="Arial"/>
              </a:rPr>
              <a:t>Wet dreams, semen, erection</a:t>
            </a:r>
          </a:p>
          <a:p>
            <a:pPr marL="342900" indent="-342900">
              <a:buFont typeface="Arial"/>
              <a:buChar char="•"/>
              <a:defRPr/>
            </a:pPr>
            <a:r>
              <a:rPr lang="en-US" dirty="0">
                <a:solidFill>
                  <a:srgbClr val="000000"/>
                </a:solidFill>
                <a:ea typeface="ＭＳ Ｐゴシック" charset="0"/>
                <a:cs typeface="Arial"/>
              </a:rPr>
              <a:t>Sweat, breasts, spots, pubic hair, facial hair, underarm hair</a:t>
            </a:r>
          </a:p>
          <a:p>
            <a:pPr marL="342900" indent="-342900">
              <a:buFont typeface="Arial"/>
              <a:buChar char="•"/>
              <a:defRPr/>
            </a:pPr>
            <a:r>
              <a:rPr lang="en-US" dirty="0">
                <a:solidFill>
                  <a:srgbClr val="000000"/>
                </a:solidFill>
                <a:ea typeface="ＭＳ Ｐゴシック" charset="0"/>
                <a:cs typeface="Arial"/>
              </a:rPr>
              <a:t>Sexual feelings</a:t>
            </a:r>
          </a:p>
          <a:p>
            <a:endParaRPr lang="en-US" b="1" u="sng" dirty="0"/>
          </a:p>
          <a:p>
            <a:pPr lvl="1"/>
            <a:endParaRPr lang="en-GB" dirty="0"/>
          </a:p>
          <a:p>
            <a:endParaRPr lang="en-US" dirty="0"/>
          </a:p>
          <a:p>
            <a:pPr marL="457200" indent="-457200">
              <a:buFont typeface="Arial" pitchFamily="34" charset="0"/>
              <a:buChar char="•"/>
            </a:pPr>
            <a:endParaRPr lang="en-GB" b="1" u="sng" dirty="0">
              <a:solidFill>
                <a:schemeClr val="accent1">
                  <a:lumMod val="75000"/>
                </a:schemeClr>
              </a:solidFill>
            </a:endParaRPr>
          </a:p>
        </p:txBody>
      </p:sp>
    </p:spTree>
    <p:extLst>
      <p:ext uri="{BB962C8B-B14F-4D97-AF65-F5344CB8AC3E}">
        <p14:creationId xmlns:p14="http://schemas.microsoft.com/office/powerpoint/2010/main" val="39674194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5143" y="0"/>
            <a:ext cx="8998857" cy="6617196"/>
          </a:xfrm>
          <a:prstGeom prst="rect">
            <a:avLst/>
          </a:prstGeom>
          <a:noFill/>
        </p:spPr>
        <p:txBody>
          <a:bodyPr wrap="square" rtlCol="0">
            <a:spAutoFit/>
          </a:bodyPr>
          <a:lstStyle/>
          <a:p>
            <a:r>
              <a:rPr lang="en-US" sz="2000" b="1" u="sng" dirty="0">
                <a:solidFill>
                  <a:schemeClr val="accent1">
                    <a:lumMod val="75000"/>
                  </a:schemeClr>
                </a:solidFill>
              </a:rPr>
              <a:t>What will children be taught via the Christopher Winter Project scheme of work?</a:t>
            </a:r>
          </a:p>
          <a:p>
            <a:endParaRPr lang="en-US" sz="1200" b="1" u="sng" dirty="0">
              <a:solidFill>
                <a:schemeClr val="accent1">
                  <a:lumMod val="75000"/>
                </a:schemeClr>
              </a:solidFill>
            </a:endParaRPr>
          </a:p>
          <a:p>
            <a:r>
              <a:rPr lang="en-US" sz="2000" b="1" u="sng" dirty="0">
                <a:solidFill>
                  <a:schemeClr val="accent1">
                    <a:lumMod val="75000"/>
                  </a:schemeClr>
                </a:solidFill>
              </a:rPr>
              <a:t>Year 6:</a:t>
            </a:r>
          </a:p>
          <a:p>
            <a:r>
              <a:rPr lang="en-US" sz="2000" dirty="0"/>
              <a:t>Children will be able to:</a:t>
            </a:r>
            <a:endParaRPr lang="en-GB" sz="2000" dirty="0"/>
          </a:p>
          <a:p>
            <a:pPr marL="342900" lvl="0" indent="-342900">
              <a:buFont typeface="Arial" pitchFamily="34" charset="0"/>
              <a:buChar char="•"/>
            </a:pPr>
            <a:r>
              <a:rPr lang="en-US" sz="2000" dirty="0"/>
              <a:t>Describe how and why the body changes during puberty in preparation for reproduction</a:t>
            </a:r>
            <a:endParaRPr lang="en-GB" sz="2000" dirty="0"/>
          </a:p>
          <a:p>
            <a:pPr marL="342900" lvl="0" indent="-342900">
              <a:buFont typeface="Arial" pitchFamily="34" charset="0"/>
              <a:buChar char="•"/>
            </a:pPr>
            <a:r>
              <a:rPr lang="en-US" sz="2000" dirty="0"/>
              <a:t>Explain how babies are made and the types of adult relationships</a:t>
            </a:r>
            <a:endParaRPr lang="en-GB" sz="2000" dirty="0"/>
          </a:p>
          <a:p>
            <a:pPr marL="342900" lvl="0" indent="-342900">
              <a:buFont typeface="Arial" pitchFamily="34" charset="0"/>
              <a:buChar char="•"/>
            </a:pPr>
            <a:r>
              <a:rPr lang="en-US" sz="2000" dirty="0"/>
              <a:t>Describe some basic facts about pregnancy and conception and the decisions that are made before having a baby</a:t>
            </a:r>
            <a:endParaRPr lang="en-GB" sz="2000" dirty="0"/>
          </a:p>
          <a:p>
            <a:pPr marL="342900" indent="-342900">
              <a:buFont typeface="Arial" pitchFamily="34" charset="0"/>
              <a:buChar char="•"/>
            </a:pPr>
            <a:r>
              <a:rPr lang="en-US" sz="2000" dirty="0"/>
              <a:t>They will understand how to stay safe online and what Female Genital Mutilation is</a:t>
            </a:r>
          </a:p>
          <a:p>
            <a:r>
              <a:rPr lang="en-US" sz="2000" b="1" u="sng" dirty="0">
                <a:solidFill>
                  <a:schemeClr val="accent1">
                    <a:lumMod val="75000"/>
                  </a:schemeClr>
                </a:solidFill>
              </a:rPr>
              <a:t>Year 6 Vocabulary:</a:t>
            </a:r>
          </a:p>
          <a:p>
            <a:pPr marL="342900" indent="-342900">
              <a:buFont typeface="Arial"/>
              <a:buChar char="•"/>
              <a:defRPr/>
            </a:pPr>
            <a:r>
              <a:rPr lang="en-US" sz="2000" dirty="0">
                <a:solidFill>
                  <a:srgbClr val="000000"/>
                </a:solidFill>
                <a:ea typeface="ＭＳ Ｐゴシック" charset="0"/>
                <a:cs typeface="Arial"/>
              </a:rPr>
              <a:t>Womb, egg</a:t>
            </a:r>
          </a:p>
          <a:p>
            <a:pPr marL="342900" indent="-342900">
              <a:buFont typeface="Arial"/>
              <a:buChar char="•"/>
              <a:defRPr/>
            </a:pPr>
            <a:r>
              <a:rPr lang="en-US" sz="2000" dirty="0">
                <a:solidFill>
                  <a:srgbClr val="000000"/>
                </a:solidFill>
                <a:ea typeface="ＭＳ Ｐゴシック" charset="0"/>
                <a:cs typeface="Arial"/>
              </a:rPr>
              <a:t>Sperm, conception, </a:t>
            </a:r>
            <a:r>
              <a:rPr lang="en-US" sz="2000" dirty="0" err="1">
                <a:solidFill>
                  <a:srgbClr val="000000"/>
                </a:solidFill>
                <a:ea typeface="ＭＳ Ｐゴシック" charset="0"/>
                <a:cs typeface="Arial"/>
              </a:rPr>
              <a:t>fertilisation</a:t>
            </a:r>
            <a:r>
              <a:rPr lang="en-US" sz="2000" dirty="0">
                <a:solidFill>
                  <a:srgbClr val="000000"/>
                </a:solidFill>
                <a:ea typeface="ＭＳ Ｐゴシック" charset="0"/>
                <a:cs typeface="Arial"/>
              </a:rPr>
              <a:t>, contraception, pregnancy, sexual intercourse</a:t>
            </a:r>
          </a:p>
          <a:p>
            <a:pPr marL="342900" indent="-342900">
              <a:buFont typeface="Arial"/>
              <a:buChar char="•"/>
              <a:defRPr/>
            </a:pPr>
            <a:r>
              <a:rPr lang="en-US" sz="2000" dirty="0">
                <a:solidFill>
                  <a:srgbClr val="000000"/>
                </a:solidFill>
                <a:ea typeface="ＭＳ Ｐゴシック" charset="0"/>
                <a:cs typeface="Arial"/>
              </a:rPr>
              <a:t>Twins, fostering, adoption</a:t>
            </a:r>
          </a:p>
          <a:p>
            <a:pPr marL="342900" indent="-342900">
              <a:buFont typeface="Arial"/>
              <a:buChar char="•"/>
              <a:defRPr/>
            </a:pPr>
            <a:r>
              <a:rPr lang="en-US" sz="2000" dirty="0">
                <a:solidFill>
                  <a:srgbClr val="000000"/>
                </a:solidFill>
                <a:ea typeface="ＭＳ Ｐゴシック" charset="0"/>
                <a:cs typeface="Arial"/>
              </a:rPr>
              <a:t>Relationships, friendships, love, consent, intimacy</a:t>
            </a:r>
          </a:p>
          <a:p>
            <a:pPr marL="342900" indent="-342900">
              <a:buFont typeface="Arial"/>
              <a:buChar char="•"/>
              <a:defRPr/>
            </a:pPr>
            <a:r>
              <a:rPr lang="en-US" sz="2000" dirty="0">
                <a:solidFill>
                  <a:srgbClr val="000000"/>
                </a:solidFill>
                <a:ea typeface="ＭＳ Ｐゴシック" charset="0"/>
                <a:cs typeface="Arial"/>
              </a:rPr>
              <a:t>Communication, personal/private information, internet safety</a:t>
            </a:r>
          </a:p>
          <a:p>
            <a:endParaRPr lang="en-US" sz="2000" b="1" u="sng" dirty="0"/>
          </a:p>
          <a:p>
            <a:pPr marL="342900" indent="-342900">
              <a:buFont typeface="Arial" pitchFamily="34" charset="0"/>
              <a:buChar char="•"/>
            </a:pPr>
            <a:endParaRPr lang="en-US" sz="2000" dirty="0"/>
          </a:p>
          <a:p>
            <a:pPr marL="342900" indent="-342900">
              <a:buFont typeface="Arial" pitchFamily="34" charset="0"/>
              <a:buChar char="•"/>
            </a:pPr>
            <a:endParaRPr lang="en-US" sz="1200" dirty="0"/>
          </a:p>
          <a:p>
            <a:endParaRPr lang="en-US" sz="2000" dirty="0"/>
          </a:p>
          <a:p>
            <a:pPr marL="457200" indent="-457200">
              <a:buFont typeface="Arial" pitchFamily="34" charset="0"/>
              <a:buChar char="•"/>
            </a:pPr>
            <a:endParaRPr lang="en-GB" sz="2000" b="1" u="sng" dirty="0">
              <a:solidFill>
                <a:schemeClr val="accent1">
                  <a:lumMod val="75000"/>
                </a:schemeClr>
              </a:solidFill>
            </a:endParaRPr>
          </a:p>
        </p:txBody>
      </p:sp>
    </p:spTree>
    <p:extLst>
      <p:ext uri="{BB962C8B-B14F-4D97-AF65-F5344CB8AC3E}">
        <p14:creationId xmlns:p14="http://schemas.microsoft.com/office/powerpoint/2010/main" val="29361252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5143" y="0"/>
            <a:ext cx="8998857" cy="7862152"/>
          </a:xfrm>
          <a:prstGeom prst="rect">
            <a:avLst/>
          </a:prstGeom>
          <a:noFill/>
        </p:spPr>
        <p:txBody>
          <a:bodyPr wrap="square" rtlCol="0">
            <a:spAutoFit/>
          </a:bodyPr>
          <a:lstStyle/>
          <a:p>
            <a:pPr>
              <a:lnSpc>
                <a:spcPct val="150000"/>
              </a:lnSpc>
            </a:pPr>
            <a:r>
              <a:rPr lang="en-US" sz="2800" b="1" u="sng" dirty="0">
                <a:solidFill>
                  <a:schemeClr val="accent1">
                    <a:lumMod val="75000"/>
                  </a:schemeClr>
                </a:solidFill>
              </a:rPr>
              <a:t>Parents right to withdraw</a:t>
            </a:r>
            <a:r>
              <a:rPr lang="en-US" sz="2800" b="1" dirty="0">
                <a:solidFill>
                  <a:schemeClr val="accent1">
                    <a:lumMod val="75000"/>
                  </a:schemeClr>
                </a:solidFill>
              </a:rPr>
              <a:t>: </a:t>
            </a:r>
            <a:r>
              <a:rPr lang="en-US" sz="2800" dirty="0">
                <a:solidFill>
                  <a:schemeClr val="accent1">
                    <a:lumMod val="75000"/>
                  </a:schemeClr>
                </a:solidFill>
              </a:rPr>
              <a:t> </a:t>
            </a:r>
          </a:p>
          <a:p>
            <a:pPr marL="342900" indent="-342900">
              <a:lnSpc>
                <a:spcPct val="150000"/>
              </a:lnSpc>
              <a:buFont typeface="Arial" pitchFamily="34" charset="0"/>
              <a:buChar char="•"/>
            </a:pPr>
            <a:r>
              <a:rPr lang="en-US" sz="2000" dirty="0"/>
              <a:t>Parents have the right to request that their child be withdrawn from some or all of sex education delivered as part of statutory RSHE.</a:t>
            </a:r>
          </a:p>
          <a:p>
            <a:pPr marL="342900" indent="-342900">
              <a:lnSpc>
                <a:spcPct val="150000"/>
              </a:lnSpc>
              <a:buFont typeface="Arial" pitchFamily="34" charset="0"/>
              <a:buChar char="•"/>
            </a:pPr>
            <a:r>
              <a:rPr lang="en-US" sz="2000" dirty="0"/>
              <a:t>Children can not legally be withdrawn from the science units of the curriculum, where children learn about the changes of the body during puberty and animal and human reproduction. </a:t>
            </a:r>
          </a:p>
          <a:p>
            <a:pPr marL="342900" indent="-342900">
              <a:lnSpc>
                <a:spcPct val="150000"/>
              </a:lnSpc>
              <a:buFont typeface="Arial" pitchFamily="34" charset="0"/>
              <a:buChar char="•"/>
            </a:pPr>
            <a:r>
              <a:rPr lang="en-US" sz="2000" dirty="0"/>
              <a:t>Children can not be withdrawn from the health and healthy relationships aspects of RSHE.</a:t>
            </a:r>
          </a:p>
          <a:p>
            <a:pPr marL="342900" indent="-342900">
              <a:lnSpc>
                <a:spcPct val="150000"/>
              </a:lnSpc>
              <a:buFont typeface="Arial" pitchFamily="34" charset="0"/>
              <a:buChar char="•"/>
            </a:pPr>
            <a:r>
              <a:rPr lang="en-US" sz="2000" dirty="0"/>
              <a:t>This request will need to be granted by either </a:t>
            </a:r>
            <a:r>
              <a:rPr lang="en-US" sz="2000" dirty="0" err="1"/>
              <a:t>Mrs</a:t>
            </a:r>
            <a:r>
              <a:rPr lang="en-US" sz="2000" dirty="0"/>
              <a:t> Grundy or </a:t>
            </a:r>
            <a:r>
              <a:rPr lang="en-US" sz="2000" dirty="0" err="1"/>
              <a:t>Mrs</a:t>
            </a:r>
            <a:r>
              <a:rPr lang="en-US" sz="2000" dirty="0"/>
              <a:t> Smedley</a:t>
            </a:r>
          </a:p>
          <a:p>
            <a:pPr>
              <a:lnSpc>
                <a:spcPct val="150000"/>
              </a:lnSpc>
            </a:pPr>
            <a:endParaRPr lang="en-US" sz="1200" dirty="0"/>
          </a:p>
          <a:p>
            <a:pPr>
              <a:lnSpc>
                <a:spcPct val="150000"/>
              </a:lnSpc>
            </a:pPr>
            <a:r>
              <a:rPr lang="en-US" sz="2000" b="1" u="sng" dirty="0">
                <a:solidFill>
                  <a:schemeClr val="accent1">
                    <a:lumMod val="75000"/>
                  </a:schemeClr>
                </a:solidFill>
              </a:rPr>
              <a:t>Consider consequences of withdrawal:</a:t>
            </a:r>
          </a:p>
          <a:p>
            <a:pPr marL="342900" indent="-342900">
              <a:buFont typeface="Arial" pitchFamily="34" charset="0"/>
              <a:buChar char="•"/>
            </a:pPr>
            <a:r>
              <a:rPr lang="en-US" sz="2000" dirty="0"/>
              <a:t>Will your child feel excluded and anxious by not knowing what the others have been doing?</a:t>
            </a:r>
          </a:p>
          <a:p>
            <a:pPr marL="342900" indent="-342900">
              <a:buFont typeface="Arial" pitchFamily="34" charset="0"/>
              <a:buChar char="•"/>
            </a:pPr>
            <a:r>
              <a:rPr lang="en-US" sz="2000" dirty="0"/>
              <a:t>Consider the likelihood and consequences of your child hearing </a:t>
            </a:r>
          </a:p>
          <a:p>
            <a:r>
              <a:rPr lang="en-US" sz="2000" dirty="0"/>
              <a:t>      their peers’ version  of what was said rather than what was </a:t>
            </a:r>
          </a:p>
          <a:p>
            <a:r>
              <a:rPr lang="en-US" sz="2000" dirty="0"/>
              <a:t>      directly said by the teacher</a:t>
            </a:r>
          </a:p>
          <a:p>
            <a:pPr marL="342900" indent="-342900">
              <a:lnSpc>
                <a:spcPct val="150000"/>
              </a:lnSpc>
              <a:buFont typeface="Arial" pitchFamily="34" charset="0"/>
              <a:buChar char="•"/>
            </a:pPr>
            <a:endParaRPr lang="en-US" sz="1200" dirty="0"/>
          </a:p>
          <a:p>
            <a:pPr>
              <a:lnSpc>
                <a:spcPct val="150000"/>
              </a:lnSpc>
            </a:pPr>
            <a:endParaRPr lang="en-US" sz="2000" dirty="0"/>
          </a:p>
          <a:p>
            <a:pPr marL="457200" indent="-457200">
              <a:lnSpc>
                <a:spcPct val="150000"/>
              </a:lnSpc>
              <a:buFont typeface="Arial" pitchFamily="34" charset="0"/>
              <a:buChar char="•"/>
            </a:pPr>
            <a:endParaRPr lang="en-GB" sz="2000" b="1" u="sng" dirty="0">
              <a:solidFill>
                <a:schemeClr val="accent1">
                  <a:lumMod val="75000"/>
                </a:schemeClr>
              </a:solidFill>
            </a:endParaRPr>
          </a:p>
        </p:txBody>
      </p:sp>
    </p:spTree>
    <p:extLst>
      <p:ext uri="{BB962C8B-B14F-4D97-AF65-F5344CB8AC3E}">
        <p14:creationId xmlns:p14="http://schemas.microsoft.com/office/powerpoint/2010/main" val="21293165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91268-BEDA-4B49-ACE3-E1CD79429A4D}"/>
              </a:ext>
            </a:extLst>
          </p:cNvPr>
          <p:cNvSpPr>
            <a:spLocks noGrp="1"/>
          </p:cNvSpPr>
          <p:nvPr>
            <p:ph type="title"/>
          </p:nvPr>
        </p:nvSpPr>
        <p:spPr>
          <a:xfrm>
            <a:off x="152400" y="212053"/>
            <a:ext cx="8743950" cy="623889"/>
          </a:xfrm>
        </p:spPr>
        <p:txBody>
          <a:bodyPr>
            <a:noAutofit/>
          </a:bodyPr>
          <a:lstStyle/>
          <a:p>
            <a:pPr>
              <a:lnSpc>
                <a:spcPct val="150000"/>
              </a:lnSpc>
            </a:pPr>
            <a:r>
              <a:rPr lang="en-US" sz="2800" b="1" dirty="0"/>
              <a:t>Our class agreement when discussing ‘tricky’ subjects. </a:t>
            </a:r>
          </a:p>
        </p:txBody>
      </p:sp>
      <p:sp>
        <p:nvSpPr>
          <p:cNvPr id="4" name="Content Placeholder 2">
            <a:extLst>
              <a:ext uri="{FF2B5EF4-FFF2-40B4-BE49-F238E27FC236}">
                <a16:creationId xmlns:a16="http://schemas.microsoft.com/office/drawing/2014/main" id="{40F4A340-0379-9340-B71F-B557DD55BA8E}"/>
              </a:ext>
            </a:extLst>
          </p:cNvPr>
          <p:cNvSpPr>
            <a:spLocks noGrp="1"/>
          </p:cNvSpPr>
          <p:nvPr>
            <p:ph idx="1"/>
          </p:nvPr>
        </p:nvSpPr>
        <p:spPr>
          <a:xfrm>
            <a:off x="152400" y="844551"/>
            <a:ext cx="8743950" cy="4351338"/>
          </a:xfrm>
        </p:spPr>
        <p:txBody>
          <a:bodyPr>
            <a:normAutofit/>
          </a:bodyPr>
          <a:lstStyle/>
          <a:p>
            <a:pPr eaLnBrk="1" hangingPunct="1"/>
            <a:r>
              <a:rPr lang="en-GB" altLang="en-US" sz="2600" dirty="0">
                <a:latin typeface="Calibri" panose="020F0502020204030204" pitchFamily="34" charset="0"/>
                <a:ea typeface="ＭＳ Ｐゴシック" panose="020B0600070205080204" pitchFamily="34" charset="-128"/>
                <a:cs typeface="Calibri" panose="020F0502020204030204" pitchFamily="34" charset="0"/>
              </a:rPr>
              <a:t>   Listen well</a:t>
            </a:r>
          </a:p>
          <a:p>
            <a:pPr eaLnBrk="1" hangingPunct="1"/>
            <a:r>
              <a:rPr lang="en-GB" altLang="en-US" sz="2600" dirty="0">
                <a:latin typeface="Calibri" panose="020F0502020204030204" pitchFamily="34" charset="0"/>
                <a:ea typeface="ＭＳ Ｐゴシック" panose="020B0600070205080204" pitchFamily="34" charset="-128"/>
                <a:cs typeface="Calibri" panose="020F0502020204030204" pitchFamily="34" charset="0"/>
              </a:rPr>
              <a:t>   Ask questions but not personal ones</a:t>
            </a:r>
          </a:p>
          <a:p>
            <a:pPr eaLnBrk="1" hangingPunct="1"/>
            <a:r>
              <a:rPr lang="en-GB" altLang="en-US" sz="2600" dirty="0">
                <a:latin typeface="Calibri" panose="020F0502020204030204" pitchFamily="34" charset="0"/>
                <a:ea typeface="ＭＳ Ｐゴシック" panose="020B0600070205080204" pitchFamily="34" charset="-128"/>
                <a:cs typeface="Calibri" panose="020F0502020204030204" pitchFamily="34" charset="0"/>
              </a:rPr>
              <a:t>   Take part</a:t>
            </a:r>
          </a:p>
          <a:p>
            <a:pPr eaLnBrk="1" hangingPunct="1"/>
            <a:r>
              <a:rPr lang="en-GB" altLang="en-US" sz="2600" dirty="0">
                <a:latin typeface="Calibri" panose="020F0502020204030204" pitchFamily="34" charset="0"/>
                <a:ea typeface="ＭＳ Ｐゴシック" panose="020B0600070205080204" pitchFamily="34" charset="-128"/>
                <a:cs typeface="Calibri" panose="020F0502020204030204" pitchFamily="34" charset="0"/>
              </a:rPr>
              <a:t>   Respect each other</a:t>
            </a:r>
          </a:p>
          <a:p>
            <a:pPr eaLnBrk="1" hangingPunct="1"/>
            <a:r>
              <a:rPr lang="en-GB" altLang="en-US" sz="2600" dirty="0">
                <a:latin typeface="Calibri" panose="020F0502020204030204" pitchFamily="34" charset="0"/>
                <a:ea typeface="ＭＳ Ｐゴシック" panose="020B0600070205080204" pitchFamily="34" charset="-128"/>
                <a:cs typeface="Calibri" panose="020F0502020204030204" pitchFamily="34" charset="0"/>
              </a:rPr>
              <a:t>   Say when you don’t understand</a:t>
            </a:r>
          </a:p>
          <a:p>
            <a:pPr eaLnBrk="1" hangingPunct="1"/>
            <a:r>
              <a:rPr lang="en-GB" altLang="en-US" sz="2600" dirty="0">
                <a:latin typeface="Calibri" panose="020F0502020204030204" pitchFamily="34" charset="0"/>
                <a:ea typeface="ＭＳ Ｐゴシック" panose="020B0600070205080204" pitchFamily="34" charset="-128"/>
                <a:cs typeface="Calibri" panose="020F0502020204030204" pitchFamily="34" charset="0"/>
              </a:rPr>
              <a:t>   Use agreed words</a:t>
            </a:r>
          </a:p>
          <a:p>
            <a:pPr eaLnBrk="1" hangingPunct="1"/>
            <a:r>
              <a:rPr lang="en-GB" altLang="en-US" sz="2600" dirty="0">
                <a:latin typeface="Calibri" panose="020F0502020204030204" pitchFamily="34" charset="0"/>
                <a:ea typeface="ＭＳ Ｐゴシック" panose="020B0600070205080204" pitchFamily="34" charset="-128"/>
                <a:cs typeface="Calibri" panose="020F0502020204030204" pitchFamily="34" charset="0"/>
              </a:rPr>
              <a:t>   Talk about content with classmates/trusted adults</a:t>
            </a:r>
          </a:p>
          <a:p>
            <a:pPr eaLnBrk="1" hangingPunct="1"/>
            <a:r>
              <a:rPr lang="en-GB" altLang="en-US" sz="2600" dirty="0">
                <a:latin typeface="Calibri" panose="020F0502020204030204" pitchFamily="34" charset="0"/>
                <a:ea typeface="ＭＳ Ｐゴシック" panose="020B0600070205080204" pitchFamily="34" charset="-128"/>
                <a:cs typeface="Calibri" panose="020F0502020204030204" pitchFamily="34" charset="0"/>
              </a:rPr>
              <a:t>   Do not discuss with younger children</a:t>
            </a:r>
          </a:p>
          <a:p>
            <a:pPr eaLnBrk="1" hangingPunct="1"/>
            <a:r>
              <a:rPr lang="en-GB" altLang="en-US" sz="2600" dirty="0">
                <a:latin typeface="Calibri" panose="020F0502020204030204" pitchFamily="34" charset="0"/>
                <a:ea typeface="ＭＳ Ｐゴシック" panose="020B0600070205080204" pitchFamily="34" charset="-128"/>
                <a:cs typeface="Calibri" panose="020F0502020204030204" pitchFamily="34" charset="0"/>
              </a:rPr>
              <a:t>   If we feel someone is not safe we will help them</a:t>
            </a:r>
          </a:p>
          <a:p>
            <a:pPr eaLnBrk="1" hangingPunct="1">
              <a:buFont typeface="Arial" panose="020B0604020202020204" pitchFamily="34" charset="0"/>
              <a:buNone/>
            </a:pPr>
            <a:endParaRPr lang="en-GB" altLang="en-US" dirty="0">
              <a:ea typeface="ＭＳ Ｐゴシック" panose="020B0600070205080204" pitchFamily="34" charset="-128"/>
            </a:endParaRPr>
          </a:p>
        </p:txBody>
      </p:sp>
      <p:sp>
        <p:nvSpPr>
          <p:cNvPr id="5" name="TextBox 4">
            <a:extLst>
              <a:ext uri="{FF2B5EF4-FFF2-40B4-BE49-F238E27FC236}">
                <a16:creationId xmlns:a16="http://schemas.microsoft.com/office/drawing/2014/main" id="{4DDEFFF8-CE53-4D54-8CF5-151903682543}"/>
              </a:ext>
            </a:extLst>
          </p:cNvPr>
          <p:cNvSpPr txBox="1"/>
          <p:nvPr/>
        </p:nvSpPr>
        <p:spPr>
          <a:xfrm>
            <a:off x="247650" y="5377133"/>
            <a:ext cx="6838950" cy="1292662"/>
          </a:xfrm>
          <a:prstGeom prst="rect">
            <a:avLst/>
          </a:prstGeom>
          <a:noFill/>
        </p:spPr>
        <p:txBody>
          <a:bodyPr wrap="square">
            <a:spAutoFit/>
          </a:bodyPr>
          <a:lstStyle/>
          <a:p>
            <a:r>
              <a:rPr lang="en-US" sz="2600" dirty="0"/>
              <a:t>As always, our RESPECT </a:t>
            </a:r>
            <a:r>
              <a:rPr lang="en-US" sz="2600" dirty="0" err="1"/>
              <a:t>behaviour</a:t>
            </a:r>
            <a:r>
              <a:rPr lang="en-US" sz="2600" dirty="0"/>
              <a:t> policy ensures children are behaving as we expect them to, in the best interests of themselves and each other.</a:t>
            </a:r>
            <a:endParaRPr lang="en-GB" sz="2600" dirty="0"/>
          </a:p>
        </p:txBody>
      </p:sp>
    </p:spTree>
    <p:extLst>
      <p:ext uri="{BB962C8B-B14F-4D97-AF65-F5344CB8AC3E}">
        <p14:creationId xmlns:p14="http://schemas.microsoft.com/office/powerpoint/2010/main" val="20595353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3B7BB-9778-4601-9E7A-FADB1DFA8D90}"/>
              </a:ext>
            </a:extLst>
          </p:cNvPr>
          <p:cNvSpPr txBox="1">
            <a:spLocks noChangeArrowheads="1"/>
          </p:cNvSpPr>
          <p:nvPr/>
        </p:nvSpPr>
        <p:spPr>
          <a:xfrm>
            <a:off x="242094" y="209550"/>
            <a:ext cx="8901906" cy="1143000"/>
          </a:xfrm>
          <a:prstGeom prst="rect">
            <a:avLst/>
          </a:prstGeo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altLang="en-US" b="1" dirty="0">
                <a:ea typeface="ＭＳ Ｐゴシック" panose="020B0600070205080204" pitchFamily="34" charset="-128"/>
              </a:rPr>
              <a:t>Our strategies for answering children’s questions:</a:t>
            </a:r>
          </a:p>
        </p:txBody>
      </p:sp>
      <p:sp>
        <p:nvSpPr>
          <p:cNvPr id="3" name="Content Placeholder 2">
            <a:extLst>
              <a:ext uri="{FF2B5EF4-FFF2-40B4-BE49-F238E27FC236}">
                <a16:creationId xmlns:a16="http://schemas.microsoft.com/office/drawing/2014/main" id="{B29AB375-C7B4-4517-941C-CC9AAF08B353}"/>
              </a:ext>
            </a:extLst>
          </p:cNvPr>
          <p:cNvSpPr txBox="1">
            <a:spLocks/>
          </p:cNvSpPr>
          <p:nvPr/>
        </p:nvSpPr>
        <p:spPr>
          <a:xfrm>
            <a:off x="-513567" y="1104900"/>
            <a:ext cx="9657567" cy="474345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990600" lvl="1" indent="-457200">
              <a:lnSpc>
                <a:spcPct val="100000"/>
              </a:lnSpc>
              <a:buFont typeface="Arial"/>
              <a:buChar char="•"/>
              <a:defRPr/>
            </a:pPr>
            <a:r>
              <a:rPr lang="en-US" sz="3000" dirty="0">
                <a:ea typeface="MS PGothic" charset="0"/>
              </a:rPr>
              <a:t>We have a question box for children to confidently ask any questions they want within the parameters of the class agreement</a:t>
            </a:r>
          </a:p>
          <a:p>
            <a:pPr marL="990600" lvl="1" indent="-457200">
              <a:lnSpc>
                <a:spcPct val="100000"/>
              </a:lnSpc>
              <a:buFont typeface="Arial"/>
              <a:buChar char="•"/>
              <a:defRPr/>
            </a:pPr>
            <a:r>
              <a:rPr lang="en-US" sz="3000" dirty="0">
                <a:ea typeface="MS PGothic" charset="0"/>
              </a:rPr>
              <a:t>This allows the teacher time to consider the most age-appropriate, factually accurate answer</a:t>
            </a:r>
          </a:p>
          <a:p>
            <a:pPr marL="990600" lvl="1" indent="-457200">
              <a:lnSpc>
                <a:spcPct val="100000"/>
              </a:lnSpc>
              <a:buFont typeface="Arial"/>
              <a:buChar char="•"/>
              <a:defRPr/>
            </a:pPr>
            <a:r>
              <a:rPr lang="en-US" sz="3000" dirty="0">
                <a:ea typeface="MS PGothic" charset="0"/>
              </a:rPr>
              <a:t>The questions may be read out anonymously, then answered for the whole class to hear if appropriate</a:t>
            </a:r>
          </a:p>
          <a:p>
            <a:pPr marL="990600" lvl="1" indent="-457200">
              <a:lnSpc>
                <a:spcPct val="100000"/>
              </a:lnSpc>
              <a:buFont typeface="Arial"/>
              <a:buChar char="•"/>
              <a:defRPr/>
            </a:pPr>
            <a:r>
              <a:rPr lang="en-US" sz="3000" dirty="0">
                <a:ea typeface="MS PGothic" charset="0"/>
              </a:rPr>
              <a:t>Questions may be answered privately, just with the child who asked</a:t>
            </a:r>
          </a:p>
          <a:p>
            <a:pPr marL="990600" lvl="1" indent="-457200">
              <a:lnSpc>
                <a:spcPct val="100000"/>
              </a:lnSpc>
              <a:buFont typeface="Arial"/>
              <a:buChar char="•"/>
              <a:defRPr/>
            </a:pPr>
            <a:r>
              <a:rPr lang="en-US" sz="3000" dirty="0">
                <a:ea typeface="MS PGothic" charset="0"/>
              </a:rPr>
              <a:t>We may discuss this with parents or </a:t>
            </a:r>
            <a:r>
              <a:rPr lang="en-US" sz="3000" dirty="0" err="1">
                <a:ea typeface="MS PGothic" charset="0"/>
              </a:rPr>
              <a:t>carers</a:t>
            </a:r>
            <a:r>
              <a:rPr lang="en-US" sz="3000" dirty="0">
                <a:ea typeface="MS PGothic" charset="0"/>
              </a:rPr>
              <a:t>                      if we feel this is necessary</a:t>
            </a:r>
          </a:p>
          <a:p>
            <a:pPr>
              <a:lnSpc>
                <a:spcPct val="100000"/>
              </a:lnSpc>
              <a:defRPr/>
            </a:pPr>
            <a:endParaRPr lang="en-GB" sz="3000" dirty="0"/>
          </a:p>
        </p:txBody>
      </p:sp>
    </p:spTree>
    <p:extLst>
      <p:ext uri="{BB962C8B-B14F-4D97-AF65-F5344CB8AC3E}">
        <p14:creationId xmlns:p14="http://schemas.microsoft.com/office/powerpoint/2010/main" val="22849627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a:extLst>
              <a:ext uri="{FF2B5EF4-FFF2-40B4-BE49-F238E27FC236}">
                <a16:creationId xmlns:a16="http://schemas.microsoft.com/office/drawing/2014/main" id="{0E10819E-4031-984C-B6EB-55340730437B}"/>
              </a:ext>
            </a:extLst>
          </p:cNvPr>
          <p:cNvSpPr>
            <a:spLocks noGrp="1" noChangeArrowheads="1"/>
          </p:cNvSpPr>
          <p:nvPr>
            <p:ph type="title"/>
          </p:nvPr>
        </p:nvSpPr>
        <p:spPr>
          <a:xfrm>
            <a:off x="290286" y="365126"/>
            <a:ext cx="8650514" cy="1325563"/>
          </a:xfrm>
          <a:noFill/>
        </p:spPr>
        <p:txBody>
          <a:bodyPr/>
          <a:lstStyle/>
          <a:p>
            <a:r>
              <a:rPr lang="en-US" altLang="en-US" dirty="0">
                <a:ea typeface="ＭＳ Ｐゴシック" panose="020B0600070205080204" pitchFamily="34" charset="-128"/>
              </a:rPr>
              <a:t>Useful links for parents: </a:t>
            </a:r>
          </a:p>
        </p:txBody>
      </p:sp>
      <p:sp>
        <p:nvSpPr>
          <p:cNvPr id="33794" name="Content Placeholder 2">
            <a:extLst>
              <a:ext uri="{FF2B5EF4-FFF2-40B4-BE49-F238E27FC236}">
                <a16:creationId xmlns:a16="http://schemas.microsoft.com/office/drawing/2014/main" id="{51B7D377-E2AC-9F4B-B84A-43541113FF4B}"/>
              </a:ext>
            </a:extLst>
          </p:cNvPr>
          <p:cNvSpPr>
            <a:spLocks noGrp="1" noChangeArrowheads="1"/>
          </p:cNvSpPr>
          <p:nvPr>
            <p:ph idx="1"/>
          </p:nvPr>
        </p:nvSpPr>
        <p:spPr>
          <a:xfrm>
            <a:off x="495300" y="1290181"/>
            <a:ext cx="8153400" cy="4559967"/>
          </a:xfrm>
        </p:spPr>
        <p:txBody>
          <a:bodyPr>
            <a:normAutofit fontScale="92500" lnSpcReduction="20000"/>
          </a:bodyPr>
          <a:lstStyle/>
          <a:p>
            <a:pPr marL="533400" lvl="1" indent="0">
              <a:buFont typeface="Times" panose="02020603050405020304" pitchFamily="18" charset="0"/>
              <a:buNone/>
              <a:defRPr/>
            </a:pPr>
            <a:endParaRPr lang="en-US" altLang="en-US" sz="2400" dirty="0">
              <a:solidFill>
                <a:schemeClr val="tx1">
                  <a:lumMod val="65000"/>
                  <a:lumOff val="35000"/>
                </a:schemeClr>
              </a:solidFill>
              <a:ea typeface="ＭＳ Ｐゴシック" panose="020B0600070205080204" pitchFamily="34" charset="-128"/>
            </a:endParaRPr>
          </a:p>
          <a:p>
            <a:pPr lvl="1">
              <a:defRPr/>
            </a:pPr>
            <a:r>
              <a:rPr lang="en-US" altLang="en-US" sz="2400" dirty="0">
                <a:solidFill>
                  <a:schemeClr val="tx1">
                    <a:lumMod val="65000"/>
                    <a:lumOff val="35000"/>
                  </a:schemeClr>
                </a:solidFill>
                <a:ea typeface="ＭＳ Ｐゴシック" panose="020B0600070205080204" pitchFamily="34" charset="-128"/>
              </a:rPr>
              <a:t>New RSE guidance from 2020 </a:t>
            </a:r>
            <a:r>
              <a:rPr lang="en-US" altLang="en-US" sz="2400" dirty="0">
                <a:solidFill>
                  <a:schemeClr val="tx1">
                    <a:lumMod val="65000"/>
                    <a:lumOff val="35000"/>
                  </a:schemeClr>
                </a:solidFill>
                <a:ea typeface="ＭＳ Ｐゴシック" panose="020B0600070205080204" pitchFamily="34" charset="-128"/>
                <a:hlinkClick r:id="rId5"/>
              </a:rPr>
              <a:t>https://assets.publishing.service.gov.uk/government/uploads/system/uploads/attachment_data/file/781150/Draft_guidance_Relationships_Education__Relationships_and_Sex_Education__RSE__and_Health_Education2.pdf</a:t>
            </a:r>
            <a:endParaRPr lang="en-US" altLang="en-US" sz="2400" dirty="0">
              <a:solidFill>
                <a:schemeClr val="tx1">
                  <a:lumMod val="65000"/>
                  <a:lumOff val="35000"/>
                </a:schemeClr>
              </a:solidFill>
              <a:ea typeface="ＭＳ Ｐゴシック" panose="020B0600070205080204" pitchFamily="34" charset="-128"/>
            </a:endParaRPr>
          </a:p>
          <a:p>
            <a:pPr lvl="1">
              <a:defRPr/>
            </a:pPr>
            <a:r>
              <a:rPr lang="en-US" altLang="en-US" sz="2400" dirty="0">
                <a:solidFill>
                  <a:schemeClr val="tx1">
                    <a:lumMod val="65000"/>
                    <a:lumOff val="35000"/>
                  </a:schemeClr>
                </a:solidFill>
                <a:ea typeface="ＭＳ Ｐゴシック" panose="020B0600070205080204" pitchFamily="34" charset="-128"/>
              </a:rPr>
              <a:t>Parent Frequently Asked Questions: </a:t>
            </a:r>
            <a:r>
              <a:rPr lang="en-US" altLang="en-US" sz="2400" dirty="0">
                <a:solidFill>
                  <a:schemeClr val="tx1">
                    <a:lumMod val="65000"/>
                    <a:lumOff val="35000"/>
                  </a:schemeClr>
                </a:solidFill>
                <a:ea typeface="ＭＳ Ｐゴシック" panose="020B0600070205080204" pitchFamily="34" charset="-128"/>
                <a:hlinkClick r:id="rId6"/>
              </a:rPr>
              <a:t>https://www.gov.uk/government/news/relationships-education-relationships-and-sex-education-rse-and-health-education-faqs</a:t>
            </a:r>
            <a:r>
              <a:rPr lang="en-US" altLang="en-US" sz="2400" dirty="0">
                <a:solidFill>
                  <a:schemeClr val="tx1">
                    <a:lumMod val="65000"/>
                    <a:lumOff val="35000"/>
                  </a:schemeClr>
                </a:solidFill>
                <a:ea typeface="ＭＳ Ｐゴシック" panose="020B0600070205080204" pitchFamily="34" charset="-128"/>
              </a:rPr>
              <a:t> </a:t>
            </a:r>
          </a:p>
          <a:p>
            <a:pPr lvl="1">
              <a:defRPr/>
            </a:pPr>
            <a:r>
              <a:rPr lang="en-US" altLang="en-US" sz="2400" dirty="0">
                <a:solidFill>
                  <a:schemeClr val="tx1">
                    <a:lumMod val="65000"/>
                    <a:lumOff val="35000"/>
                  </a:schemeClr>
                </a:solidFill>
                <a:ea typeface="ＭＳ Ｐゴシック" panose="020B0600070205080204" pitchFamily="34" charset="-128"/>
              </a:rPr>
              <a:t>RSE Primary School Parent Guide: </a:t>
            </a:r>
            <a:r>
              <a:rPr lang="en-US" altLang="en-US" sz="2400" dirty="0">
                <a:solidFill>
                  <a:schemeClr val="tx1">
                    <a:lumMod val="65000"/>
                    <a:lumOff val="35000"/>
                  </a:schemeClr>
                </a:solidFill>
                <a:ea typeface="ＭＳ Ｐゴシック" panose="020B0600070205080204" pitchFamily="34" charset="-128"/>
                <a:hlinkClick r:id="rId7"/>
              </a:rPr>
              <a:t>https://assets.publishing.service.gov.uk/government/uploads/system/uploads/attachment_data/file/907638/RSE_primary_schools_guide_for_parents.pdf</a:t>
            </a:r>
            <a:r>
              <a:rPr lang="en-US" altLang="en-US" sz="2400" dirty="0">
                <a:solidFill>
                  <a:schemeClr val="tx1">
                    <a:lumMod val="65000"/>
                    <a:lumOff val="35000"/>
                  </a:schemeClr>
                </a:solidFill>
                <a:ea typeface="ＭＳ Ｐゴシック" panose="020B0600070205080204" pitchFamily="34" charset="-128"/>
              </a:rPr>
              <a:t> </a:t>
            </a:r>
          </a:p>
          <a:p>
            <a:pPr lvl="1">
              <a:defRPr/>
            </a:pPr>
            <a:endParaRPr lang="en-US" altLang="en-US" sz="900" b="1" dirty="0">
              <a:ea typeface="ＭＳ Ｐゴシック" panose="020B0600070205080204" pitchFamily="34" charset="-128"/>
            </a:endParaRPr>
          </a:p>
          <a:p>
            <a:pPr lvl="1">
              <a:buFont typeface="Times" panose="02020603050405020304" pitchFamily="18" charset="0"/>
              <a:buNone/>
              <a:defRPr/>
            </a:pPr>
            <a:endParaRPr lang="en-US" altLang="en-US" sz="900" dirty="0">
              <a:ea typeface="ＭＳ Ｐゴシック" panose="020B0600070205080204" pitchFamily="34" charset="-128"/>
            </a:endParaRPr>
          </a:p>
          <a:p>
            <a:pPr lvl="1" algn="ctr">
              <a:buFont typeface="Times" panose="02020603050405020304" pitchFamily="18" charset="0"/>
              <a:buNone/>
              <a:defRPr/>
            </a:pPr>
            <a:r>
              <a:rPr lang="en-US" altLang="en-US" sz="2400" b="1" dirty="0">
                <a:ea typeface="ＭＳ Ｐゴシック" panose="020B0600070205080204" pitchFamily="34" charset="-128"/>
              </a:rPr>
              <a:t>Please do contact me for any further information or if you would like to view the teaching resources we use </a:t>
            </a:r>
            <a:r>
              <a:rPr lang="en-US" altLang="en-US" sz="2400" b="1">
                <a:ea typeface="ＭＳ Ｐゴシック" panose="020B0600070205080204" pitchFamily="34" charset="-128"/>
              </a:rPr>
              <a:t>in school:</a:t>
            </a:r>
            <a:endParaRPr lang="en-US" altLang="en-US" sz="2400" b="1" dirty="0">
              <a:ea typeface="ＭＳ Ｐゴシック" panose="020B0600070205080204" pitchFamily="34" charset="-128"/>
            </a:endParaRPr>
          </a:p>
          <a:p>
            <a:pPr lvl="1" algn="ctr">
              <a:buFont typeface="Times" panose="02020603050405020304" pitchFamily="18" charset="0"/>
              <a:buNone/>
              <a:defRPr/>
            </a:pPr>
            <a:r>
              <a:rPr lang="en-US" altLang="en-US" sz="2400" b="1" dirty="0">
                <a:ea typeface="ＭＳ Ｐゴシック" panose="020B0600070205080204" pitchFamily="34" charset="-128"/>
                <a:hlinkClick r:id="rId8"/>
              </a:rPr>
              <a:t>rmee2@ironvillecodnorpark.derbyshire.sch.uk</a:t>
            </a:r>
            <a:r>
              <a:rPr lang="en-US" altLang="en-US" sz="2400" b="1" dirty="0">
                <a:ea typeface="ＭＳ Ｐゴシック" panose="020B0600070205080204" pitchFamily="34" charset="-128"/>
              </a:rPr>
              <a:t> </a:t>
            </a:r>
          </a:p>
        </p:txBody>
      </p:sp>
      <p:pic>
        <p:nvPicPr>
          <p:cNvPr id="3" name="Recorded Sound">
            <a:hlinkClick r:id="" action="ppaction://media"/>
            <a:extLst>
              <a:ext uri="{FF2B5EF4-FFF2-40B4-BE49-F238E27FC236}">
                <a16:creationId xmlns:a16="http://schemas.microsoft.com/office/drawing/2014/main" id="{FD0310EF-6D2C-4C59-973A-0B1BD4B9A94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7411233" y="457751"/>
            <a:ext cx="609600" cy="609600"/>
          </a:xfrm>
          <a:prstGeom prst="rect">
            <a:avLst/>
          </a:prstGeom>
        </p:spPr>
      </p:pic>
    </p:spTree>
    <p:extLst>
      <p:ext uri="{BB962C8B-B14F-4D97-AF65-F5344CB8AC3E}">
        <p14:creationId xmlns:p14="http://schemas.microsoft.com/office/powerpoint/2010/main" val="1026102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37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4455</TotalTime>
  <Words>2710</Words>
  <Application>Microsoft Office PowerPoint</Application>
  <PresentationFormat>On-screen Show (4:3)</PresentationFormat>
  <Paragraphs>311</Paragraphs>
  <Slides>28</Slides>
  <Notes>16</Notes>
  <HiddenSlides>0</HiddenSlides>
  <MMClips>10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Times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Relationships Education</vt:lpstr>
      <vt:lpstr>Relationships Education</vt:lpstr>
      <vt:lpstr>Relationships Education</vt:lpstr>
      <vt:lpstr>Health Education (HE)</vt:lpstr>
      <vt:lpstr>Health Education</vt:lpstr>
      <vt:lpstr>Health Education</vt:lpstr>
      <vt:lpstr>Health Education</vt:lpstr>
      <vt:lpstr>Sex Education</vt:lpstr>
      <vt:lpstr>PowerPoint Presentation</vt:lpstr>
      <vt:lpstr>PowerPoint Presentation</vt:lpstr>
      <vt:lpstr>PowerPoint Presentation</vt:lpstr>
      <vt:lpstr>PowerPoint Presentation</vt:lpstr>
      <vt:lpstr>PowerPoint Presentation</vt:lpstr>
      <vt:lpstr>PowerPoint Presentation</vt:lpstr>
      <vt:lpstr>Our class agreement when discussing ‘tricky’ subjects. </vt:lpstr>
      <vt:lpstr>PowerPoint Presentation</vt:lpstr>
      <vt:lpstr>Useful links for parents: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Primary RSHE Train the Trainer</dc:title>
  <dc:creator>Mark Bunton</dc:creator>
  <cp:lastModifiedBy>Rebecca Mee</cp:lastModifiedBy>
  <cp:revision>117</cp:revision>
  <cp:lastPrinted>2020-05-26T19:06:52Z</cp:lastPrinted>
  <dcterms:created xsi:type="dcterms:W3CDTF">2020-05-17T13:38:39Z</dcterms:created>
  <dcterms:modified xsi:type="dcterms:W3CDTF">2021-03-19T10:25:21Z</dcterms:modified>
</cp:coreProperties>
</file>