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77" r:id="rId1"/>
  </p:sldMasterIdLst>
  <p:sldIdLst>
    <p:sldId id="256" r:id="rId2"/>
    <p:sldId id="257" r:id="rId3"/>
    <p:sldId id="260" r:id="rId4"/>
    <p:sldId id="258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2" r:id="rId14"/>
    <p:sldId id="269" r:id="rId15"/>
    <p:sldId id="270" r:id="rId16"/>
    <p:sldId id="271" r:id="rId17"/>
    <p:sldId id="273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66"/>
    <p:restoredTop sz="94595"/>
  </p:normalViewPr>
  <p:slideViewPr>
    <p:cSldViewPr snapToGrid="0" snapToObjects="1">
      <p:cViewPr varScale="1">
        <p:scale>
          <a:sx n="107" d="100"/>
          <a:sy n="107" d="100"/>
        </p:scale>
        <p:origin x="108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8DFD8-6764-BC44-8EA4-E35B3C8D1AFD}" type="datetimeFigureOut">
              <a:rPr lang="en-US" smtClean="0"/>
              <a:t>1/31/2019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96B9-DE54-4E41-A232-F42D2CC4A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031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8DFD8-6764-BC44-8EA4-E35B3C8D1AFD}" type="datetimeFigureOut">
              <a:rPr lang="en-US" smtClean="0"/>
              <a:t>1/31/2019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921696B9-DE54-4E41-A232-F42D2CC4A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922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8DFD8-6764-BC44-8EA4-E35B3C8D1AFD}" type="datetimeFigureOut">
              <a:rPr lang="en-US" smtClean="0"/>
              <a:t>1/31/2019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96B9-DE54-4E41-A232-F42D2CC4A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8584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8DFD8-6764-BC44-8EA4-E35B3C8D1AFD}" type="datetimeFigureOut">
              <a:rPr lang="en-US" smtClean="0"/>
              <a:t>1/31/2019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96B9-DE54-4E41-A232-F42D2CC4A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1345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8DFD8-6764-BC44-8EA4-E35B3C8D1AFD}" type="datetimeFigureOut">
              <a:rPr lang="en-US" smtClean="0"/>
              <a:t>1/31/2019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96B9-DE54-4E41-A232-F42D2CC4A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1127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8DFD8-6764-BC44-8EA4-E35B3C8D1AFD}" type="datetimeFigureOut">
              <a:rPr lang="en-US" smtClean="0"/>
              <a:t>1/31/2019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96B9-DE54-4E41-A232-F42D2CC4A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92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8DFD8-6764-BC44-8EA4-E35B3C8D1AFD}" type="datetimeFigureOut">
              <a:rPr lang="en-US" smtClean="0"/>
              <a:t>1/31/2019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96B9-DE54-4E41-A232-F42D2CC4A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26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8DFD8-6764-BC44-8EA4-E35B3C8D1AFD}" type="datetimeFigureOut">
              <a:rPr lang="en-US" smtClean="0"/>
              <a:t>1/31/2019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96B9-DE54-4E41-A232-F42D2CC4A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4269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8DFD8-6764-BC44-8EA4-E35B3C8D1AFD}" type="datetimeFigureOut">
              <a:rPr lang="en-US" smtClean="0"/>
              <a:t>1/31/2019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96B9-DE54-4E41-A232-F42D2CC4A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9907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8DFD8-6764-BC44-8EA4-E35B3C8D1AFD}" type="datetimeFigureOut">
              <a:rPr lang="en-US" smtClean="0"/>
              <a:t>1/31/2019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96B9-DE54-4E41-A232-F42D2CC4A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19780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8DFD8-6764-BC44-8EA4-E35B3C8D1AFD}" type="datetimeFigureOut">
              <a:rPr lang="en-US" smtClean="0"/>
              <a:t>1/31/2019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96B9-DE54-4E41-A232-F42D2CC4A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2421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8DFD8-6764-BC44-8EA4-E35B3C8D1AFD}" type="datetimeFigureOut">
              <a:rPr lang="en-US" smtClean="0"/>
              <a:t>1/31/2019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96B9-DE54-4E41-A232-F42D2CC4A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2908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8DFD8-6764-BC44-8EA4-E35B3C8D1AFD}" type="datetimeFigureOut">
              <a:rPr lang="en-US" smtClean="0"/>
              <a:t>1/31/2019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96B9-DE54-4E41-A232-F42D2CC4A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211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8DFD8-6764-BC44-8EA4-E35B3C8D1AFD}" type="datetimeFigureOut">
              <a:rPr lang="en-US" smtClean="0"/>
              <a:t>1/31/2019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96B9-DE54-4E41-A232-F42D2CC4A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6396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8DFD8-6764-BC44-8EA4-E35B3C8D1AFD}" type="datetimeFigureOut">
              <a:rPr lang="en-US" smtClean="0"/>
              <a:t>1/31/2019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96B9-DE54-4E41-A232-F42D2CC4A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9470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8DFD8-6764-BC44-8EA4-E35B3C8D1AFD}" type="datetimeFigureOut">
              <a:rPr lang="en-US" smtClean="0"/>
              <a:t>1/31/2019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96B9-DE54-4E41-A232-F42D2CC4A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79228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8DFD8-6764-BC44-8EA4-E35B3C8D1AFD}" type="datetimeFigureOut">
              <a:rPr lang="en-US" smtClean="0"/>
              <a:t>1/31/2019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96B9-DE54-4E41-A232-F42D2CC4A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40956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0B8DFD8-6764-BC44-8EA4-E35B3C8D1AFD}" type="datetimeFigureOut">
              <a:rPr lang="en-US" smtClean="0"/>
              <a:t>1/31/2019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21696B9-DE54-4E41-A232-F42D2CC4A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606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8" r:id="rId1"/>
    <p:sldLayoutId id="2147483779" r:id="rId2"/>
    <p:sldLayoutId id="2147483780" r:id="rId3"/>
    <p:sldLayoutId id="2147483781" r:id="rId4"/>
    <p:sldLayoutId id="2147483782" r:id="rId5"/>
    <p:sldLayoutId id="2147483783" r:id="rId6"/>
    <p:sldLayoutId id="2147483784" r:id="rId7"/>
    <p:sldLayoutId id="2147483785" r:id="rId8"/>
    <p:sldLayoutId id="2147483786" r:id="rId9"/>
    <p:sldLayoutId id="2147483787" r:id="rId10"/>
    <p:sldLayoutId id="2147483788" r:id="rId11"/>
    <p:sldLayoutId id="2147483789" r:id="rId12"/>
    <p:sldLayoutId id="2147483790" r:id="rId13"/>
    <p:sldLayoutId id="2147483791" r:id="rId14"/>
    <p:sldLayoutId id="2147483792" r:id="rId15"/>
    <p:sldLayoutId id="2147483793" r:id="rId16"/>
    <p:sldLayoutId id="2147483794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eschoolrun.com/maths/mental-maths" TargetMode="External"/><Relationship Id="rId7" Type="http://schemas.openxmlformats.org/officeDocument/2006/relationships/hyperlink" Target="http://www.theschoolrun.com/what-are-two-step-and-multi-step-problems" TargetMode="External"/><Relationship Id="rId2" Type="http://schemas.openxmlformats.org/officeDocument/2006/relationships/hyperlink" Target="http://www.theschoolrun.com/what-is-the-column-method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theschoolrun.com/the-short-division-method" TargetMode="External"/><Relationship Id="rId5" Type="http://schemas.openxmlformats.org/officeDocument/2006/relationships/hyperlink" Target="http://www.theschoolrun.com/what-is-long-multiplication" TargetMode="External"/><Relationship Id="rId4" Type="http://schemas.openxmlformats.org/officeDocument/2006/relationships/hyperlink" Target="http://www.theschoolrun.com/what-is-a-prime-number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eschoolrun.com/what-is-a-prime-number" TargetMode="External"/><Relationship Id="rId2" Type="http://schemas.openxmlformats.org/officeDocument/2006/relationships/hyperlink" Target="http://www.theschoolrun.com/what-are-multiples-and-factors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theschoolrun.com/what-are-square-numbers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myminimaths.co.uk/year-6-arithmetic-practice-paper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38400" y="2109915"/>
            <a:ext cx="9144000" cy="23876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/>
              <a:t>Addition, subtraction, multiplication and division in Key Stage </a:t>
            </a:r>
            <a:r>
              <a:rPr lang="en-US" b="1" dirty="0" smtClean="0"/>
              <a:t>Two</a:t>
            </a:r>
            <a:r>
              <a:rPr lang="en-US" b="1" smtClean="0"/>
              <a:t>: </a:t>
            </a:r>
            <a:br>
              <a:rPr lang="en-US" b="1" smtClean="0"/>
            </a:br>
            <a:r>
              <a:rPr lang="en-US" b="1" smtClean="0"/>
              <a:t>Year </a:t>
            </a:r>
            <a:r>
              <a:rPr lang="en-US" b="1" dirty="0" smtClean="0"/>
              <a:t>Five</a:t>
            </a:r>
            <a:r>
              <a:rPr lang="en-US" b="1" dirty="0" smtClean="0"/>
              <a:t> </a:t>
            </a:r>
            <a:r>
              <a:rPr lang="en-US" b="1" smtClean="0"/>
              <a:t>and </a:t>
            </a:r>
            <a:r>
              <a:rPr lang="en-US" b="1" smtClean="0"/>
              <a:t>Six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1224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2147" y="214885"/>
            <a:ext cx="6983033" cy="813816"/>
          </a:xfrm>
        </p:spPr>
        <p:txBody>
          <a:bodyPr/>
          <a:lstStyle/>
          <a:p>
            <a:r>
              <a:rPr lang="en-US" dirty="0" smtClean="0"/>
              <a:t>Year 5 -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4306" y="1028701"/>
            <a:ext cx="10018713" cy="4718303"/>
          </a:xfrm>
        </p:spPr>
        <p:txBody>
          <a:bodyPr>
            <a:normAutofit/>
          </a:bodyPr>
          <a:lstStyle/>
          <a:p>
            <a:pPr fontAlgn="base"/>
            <a:r>
              <a:rPr lang="en-US" dirty="0"/>
              <a:t>Children in Year 5 need to be able to add and subtract whole numbers with more than four digits using </a:t>
            </a:r>
            <a:r>
              <a:rPr lang="en-US" dirty="0">
                <a:hlinkClick r:id="rId2"/>
              </a:rPr>
              <a:t>column addition and subtraction</a:t>
            </a:r>
            <a:r>
              <a:rPr lang="en-US" dirty="0"/>
              <a:t>.</a:t>
            </a:r>
          </a:p>
          <a:p>
            <a:pPr fontAlgn="base"/>
            <a:r>
              <a:rPr lang="en-US" dirty="0"/>
              <a:t>They will become </a:t>
            </a:r>
            <a:r>
              <a:rPr lang="en-US" b="1" dirty="0"/>
              <a:t>more confident in their </a:t>
            </a:r>
            <a:r>
              <a:rPr lang="en-US" b="1" dirty="0">
                <a:hlinkClick r:id="rId3"/>
              </a:rPr>
              <a:t>mental maths</a:t>
            </a:r>
            <a:r>
              <a:rPr lang="en-US" b="1" dirty="0"/>
              <a:t> </a:t>
            </a:r>
            <a:r>
              <a:rPr lang="en-US" dirty="0"/>
              <a:t>and will be able to add and subtract increasingly large numbers mentally.</a:t>
            </a:r>
          </a:p>
          <a:p>
            <a:pPr fontAlgn="base"/>
            <a:r>
              <a:rPr lang="en-US" dirty="0"/>
              <a:t>They will be able to identify multiples, factors and </a:t>
            </a:r>
            <a:r>
              <a:rPr lang="en-US" dirty="0">
                <a:hlinkClick r:id="rId4"/>
              </a:rPr>
              <a:t>prime numbers</a:t>
            </a:r>
            <a:r>
              <a:rPr lang="en-US" dirty="0"/>
              <a:t>.</a:t>
            </a:r>
          </a:p>
          <a:p>
            <a:pPr fontAlgn="base"/>
            <a:r>
              <a:rPr lang="en-US" dirty="0"/>
              <a:t>They will </a:t>
            </a:r>
            <a:r>
              <a:rPr lang="en-US" b="1" dirty="0"/>
              <a:t>use </a:t>
            </a:r>
            <a:r>
              <a:rPr lang="en-US" b="1" dirty="0">
                <a:hlinkClick r:id="rId5"/>
              </a:rPr>
              <a:t>long multiplication</a:t>
            </a:r>
            <a:r>
              <a:rPr lang="en-US" b="1" dirty="0"/>
              <a:t> for multiplying larger numbers</a:t>
            </a:r>
            <a:r>
              <a:rPr lang="en-US" dirty="0"/>
              <a:t> of up to four digits. </a:t>
            </a:r>
          </a:p>
          <a:p>
            <a:pPr fontAlgn="base"/>
            <a:r>
              <a:rPr lang="en-US" dirty="0"/>
              <a:t>They will divide numbers of up to four digits using </a:t>
            </a:r>
            <a:r>
              <a:rPr lang="en-US" dirty="0">
                <a:hlinkClick r:id="rId6"/>
              </a:rPr>
              <a:t>short division</a:t>
            </a:r>
            <a:r>
              <a:rPr lang="en-US" dirty="0"/>
              <a:t>.</a:t>
            </a:r>
          </a:p>
          <a:p>
            <a:pPr fontAlgn="base"/>
            <a:r>
              <a:rPr lang="en-US" dirty="0"/>
              <a:t>They will be able to </a:t>
            </a:r>
            <a:r>
              <a:rPr lang="en-US" b="1" dirty="0"/>
              <a:t>solve </a:t>
            </a:r>
            <a:r>
              <a:rPr lang="en-US" b="1" dirty="0">
                <a:hlinkClick r:id="rId7"/>
              </a:rPr>
              <a:t>multi-step problems</a:t>
            </a:r>
            <a:r>
              <a:rPr lang="en-US" dirty="0"/>
              <a:t> involving all four operations</a:t>
            </a:r>
            <a:r>
              <a:rPr lang="en-US" dirty="0" smtClean="0"/>
              <a:t>.</a:t>
            </a:r>
            <a:endParaRPr lang="en-US" dirty="0"/>
          </a:p>
          <a:p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377440" y="5522976"/>
            <a:ext cx="9656063" cy="117043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dirty="0" smtClean="0">
                <a:solidFill>
                  <a:schemeClr val="accent4">
                    <a:lumMod val="75000"/>
                  </a:schemeClr>
                </a:solidFill>
              </a:rPr>
              <a:t>It is expected that all children who are working at the expected standard know their times tables to 12 x 12 – this includes division!</a:t>
            </a:r>
            <a:endParaRPr lang="en-US" b="1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8264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2149" y="484633"/>
            <a:ext cx="6983033" cy="813816"/>
          </a:xfrm>
        </p:spPr>
        <p:txBody>
          <a:bodyPr/>
          <a:lstStyle/>
          <a:p>
            <a:r>
              <a:rPr lang="en-US" dirty="0" smtClean="0"/>
              <a:t>Year 6  -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4310" y="1298449"/>
            <a:ext cx="10018713" cy="4718303"/>
          </a:xfrm>
        </p:spPr>
        <p:txBody>
          <a:bodyPr>
            <a:normAutofit/>
          </a:bodyPr>
          <a:lstStyle/>
          <a:p>
            <a:pPr fontAlgn="base"/>
            <a:r>
              <a:rPr lang="en-US" dirty="0" smtClean="0"/>
              <a:t>Year </a:t>
            </a:r>
            <a:r>
              <a:rPr lang="en-US" dirty="0"/>
              <a:t>6 children </a:t>
            </a:r>
            <a:r>
              <a:rPr lang="en-US" dirty="0" smtClean="0"/>
              <a:t>need </a:t>
            </a:r>
            <a:r>
              <a:rPr lang="en-US" dirty="0"/>
              <a:t>to multiply four-digit by two-digit numbers using long multiplication.</a:t>
            </a:r>
          </a:p>
          <a:p>
            <a:pPr fontAlgn="base"/>
            <a:r>
              <a:rPr lang="en-US" dirty="0"/>
              <a:t>They will be able to divide four digits by two digits using long division.</a:t>
            </a:r>
          </a:p>
          <a:p>
            <a:pPr fontAlgn="base"/>
            <a:r>
              <a:rPr lang="en-US" dirty="0"/>
              <a:t>They will identify </a:t>
            </a:r>
            <a:r>
              <a:rPr lang="en-US" dirty="0">
                <a:hlinkClick r:id="rId2"/>
              </a:rPr>
              <a:t>common factors, common multiples</a:t>
            </a:r>
            <a:r>
              <a:rPr lang="en-US" dirty="0"/>
              <a:t> and </a:t>
            </a:r>
            <a:r>
              <a:rPr lang="en-US" dirty="0">
                <a:hlinkClick r:id="rId3"/>
              </a:rPr>
              <a:t>prime numbers</a:t>
            </a:r>
            <a:r>
              <a:rPr lang="en-US" dirty="0"/>
              <a:t> and be able to derive </a:t>
            </a:r>
            <a:r>
              <a:rPr lang="en-US" dirty="0">
                <a:hlinkClick r:id="rId4"/>
              </a:rPr>
              <a:t>squares</a:t>
            </a:r>
            <a:r>
              <a:rPr lang="en-US" dirty="0"/>
              <a:t> of numbers up to 12 x 12.</a:t>
            </a:r>
          </a:p>
          <a:p>
            <a:pPr fontAlgn="base"/>
            <a:r>
              <a:rPr lang="en-US" dirty="0"/>
              <a:t>They will be able to solve multi-step problems involving all four operations.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85077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Four Operations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4311" y="1953767"/>
            <a:ext cx="10018713" cy="3124201"/>
          </a:xfrm>
        </p:spPr>
        <p:txBody>
          <a:bodyPr/>
          <a:lstStyle/>
          <a:p>
            <a:r>
              <a:rPr lang="en-US" dirty="0" smtClean="0"/>
              <a:t>The new curriculum focusing on taking children from the concrete to the abstract so that they have an </a:t>
            </a:r>
            <a:r>
              <a:rPr lang="en-US" b="1" dirty="0" smtClean="0"/>
              <a:t>understanding</a:t>
            </a:r>
            <a:r>
              <a:rPr lang="en-US" dirty="0" smtClean="0"/>
              <a:t> about the numbers and their representation. </a:t>
            </a:r>
          </a:p>
          <a:p>
            <a:r>
              <a:rPr lang="en-US" dirty="0" smtClean="0"/>
              <a:t>Maths is no longer about learning ‘sums’</a:t>
            </a:r>
          </a:p>
          <a:p>
            <a:r>
              <a:rPr lang="en-US" dirty="0" smtClean="0"/>
              <a:t>The language is key to a child’s success and understanding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5388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=""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=""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=""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3" name="Table 2">
            <a:extLst>
              <a:ext uri="{FF2B5EF4-FFF2-40B4-BE49-F238E27FC236}">
                <a16:creationId xmlns="" xmlns:a16="http://schemas.microsoft.com/office/drawing/2014/main" id="{18E2ED5E-4F8F-4A87-AF43-C7BE11E73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9378094"/>
              </p:ext>
            </p:extLst>
          </p:nvPr>
        </p:nvGraphicFramePr>
        <p:xfrm>
          <a:off x="2783151" y="1001672"/>
          <a:ext cx="6096000" cy="24153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16000">
                  <a:extLst>
                    <a:ext uri="{9D8B030D-6E8A-4147-A177-3AD203B41FA5}">
                      <a16:colId xmlns="" xmlns:a16="http://schemas.microsoft.com/office/drawing/2014/main" val="3097471480"/>
                    </a:ext>
                  </a:extLst>
                </a:gridCol>
                <a:gridCol w="1016000">
                  <a:extLst>
                    <a:ext uri="{9D8B030D-6E8A-4147-A177-3AD203B41FA5}">
                      <a16:colId xmlns="" xmlns:a16="http://schemas.microsoft.com/office/drawing/2014/main" val="1195567775"/>
                    </a:ext>
                  </a:extLst>
                </a:gridCol>
                <a:gridCol w="1016000">
                  <a:extLst>
                    <a:ext uri="{9D8B030D-6E8A-4147-A177-3AD203B41FA5}">
                      <a16:colId xmlns="" xmlns:a16="http://schemas.microsoft.com/office/drawing/2014/main" val="161644857"/>
                    </a:ext>
                  </a:extLst>
                </a:gridCol>
                <a:gridCol w="1016000">
                  <a:extLst>
                    <a:ext uri="{9D8B030D-6E8A-4147-A177-3AD203B41FA5}">
                      <a16:colId xmlns="" xmlns:a16="http://schemas.microsoft.com/office/drawing/2014/main" val="3579413563"/>
                    </a:ext>
                  </a:extLst>
                </a:gridCol>
                <a:gridCol w="1016000">
                  <a:extLst>
                    <a:ext uri="{9D8B030D-6E8A-4147-A177-3AD203B41FA5}">
                      <a16:colId xmlns="" xmlns:a16="http://schemas.microsoft.com/office/drawing/2014/main" val="2693304945"/>
                    </a:ext>
                  </a:extLst>
                </a:gridCol>
                <a:gridCol w="1016000">
                  <a:extLst>
                    <a:ext uri="{9D8B030D-6E8A-4147-A177-3AD203B41FA5}">
                      <a16:colId xmlns="" xmlns:a16="http://schemas.microsoft.com/office/drawing/2014/main" val="1549626234"/>
                    </a:ext>
                  </a:extLst>
                </a:gridCol>
              </a:tblGrid>
              <a:tr h="805115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466039679"/>
                  </a:ext>
                </a:extLst>
              </a:tr>
              <a:tr h="805115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SassoonCRInfantMedium" panose="02000603020000020003" pitchFamily="2" charset="0"/>
                        </a:rPr>
                        <a:t>+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SassoonCRInfantMedium" panose="02000603020000020003" pitchFamily="2" charset="0"/>
                        </a:rPr>
                        <a:t>3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SassoonCRInfantMedium" panose="02000603020000020003" pitchFamily="2" charset="0"/>
                        </a:rPr>
                        <a:t>6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SassoonCRInfantMedium" panose="02000603020000020003" pitchFamily="2" charset="0"/>
                        </a:rPr>
                        <a:t>4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SassoonCRInfantMedium" panose="02000603020000020003" pitchFamily="2" charset="0"/>
                        </a:rPr>
                        <a:t>8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SassoonCRInfantMedium" panose="02000603020000020003" pitchFamily="2" charset="0"/>
                        </a:rPr>
                        <a:t>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904501384"/>
                  </a:ext>
                </a:extLst>
              </a:tr>
              <a:tr h="805115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SassoonCRInfantMedium" panose="02000603020000020003" pitchFamily="2" charset="0"/>
                        </a:rPr>
                        <a:t>7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SassoonCRInfantMedium" panose="02000603020000020003" pitchFamily="2" charset="0"/>
                        </a:rPr>
                        <a:t>9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SassoonCRInfantMedium" panose="02000603020000020003" pitchFamily="2" charset="0"/>
                        </a:rPr>
                        <a:t>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SassoonCRInfantMedium" panose="02000603020000020003" pitchFamily="2" charset="0"/>
                        </a:rPr>
                        <a:t>9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SassoonCRInfantMedium" panose="02000603020000020003" pitchFamily="2" charset="0"/>
                        </a:rPr>
                        <a:t>3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549510518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="" xmlns:a16="http://schemas.microsoft.com/office/drawing/2014/main" id="{C0C19FFA-DEAD-41FF-8AD3-6FC60FEC96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5209756"/>
              </p:ext>
            </p:extLst>
          </p:nvPr>
        </p:nvGraphicFramePr>
        <p:xfrm>
          <a:off x="3857267" y="1001672"/>
          <a:ext cx="4900580" cy="80511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13492">
                  <a:extLst>
                    <a:ext uri="{9D8B030D-6E8A-4147-A177-3AD203B41FA5}">
                      <a16:colId xmlns="" xmlns:a16="http://schemas.microsoft.com/office/drawing/2014/main" val="3097471480"/>
                    </a:ext>
                  </a:extLst>
                </a:gridCol>
                <a:gridCol w="208280">
                  <a:extLst>
                    <a:ext uri="{9D8B030D-6E8A-4147-A177-3AD203B41FA5}">
                      <a16:colId xmlns="" xmlns:a16="http://schemas.microsoft.com/office/drawing/2014/main" val="1195567775"/>
                    </a:ext>
                  </a:extLst>
                </a:gridCol>
                <a:gridCol w="813492">
                  <a:extLst>
                    <a:ext uri="{9D8B030D-6E8A-4147-A177-3AD203B41FA5}">
                      <a16:colId xmlns="" xmlns:a16="http://schemas.microsoft.com/office/drawing/2014/main" val="161644857"/>
                    </a:ext>
                  </a:extLst>
                </a:gridCol>
                <a:gridCol w="208280">
                  <a:extLst>
                    <a:ext uri="{9D8B030D-6E8A-4147-A177-3AD203B41FA5}">
                      <a16:colId xmlns="" xmlns:a16="http://schemas.microsoft.com/office/drawing/2014/main" val="3579413563"/>
                    </a:ext>
                  </a:extLst>
                </a:gridCol>
                <a:gridCol w="813492">
                  <a:extLst>
                    <a:ext uri="{9D8B030D-6E8A-4147-A177-3AD203B41FA5}">
                      <a16:colId xmlns="" xmlns:a16="http://schemas.microsoft.com/office/drawing/2014/main" val="2693304945"/>
                    </a:ext>
                  </a:extLst>
                </a:gridCol>
                <a:gridCol w="208280">
                  <a:extLst>
                    <a:ext uri="{9D8B030D-6E8A-4147-A177-3AD203B41FA5}">
                      <a16:colId xmlns="" xmlns:a16="http://schemas.microsoft.com/office/drawing/2014/main" val="1576340917"/>
                    </a:ext>
                  </a:extLst>
                </a:gridCol>
                <a:gridCol w="813492">
                  <a:extLst>
                    <a:ext uri="{9D8B030D-6E8A-4147-A177-3AD203B41FA5}">
                      <a16:colId xmlns="" xmlns:a16="http://schemas.microsoft.com/office/drawing/2014/main" val="1912949879"/>
                    </a:ext>
                  </a:extLst>
                </a:gridCol>
                <a:gridCol w="208280">
                  <a:extLst>
                    <a:ext uri="{9D8B030D-6E8A-4147-A177-3AD203B41FA5}">
                      <a16:colId xmlns="" xmlns:a16="http://schemas.microsoft.com/office/drawing/2014/main" val="97928656"/>
                    </a:ext>
                  </a:extLst>
                </a:gridCol>
                <a:gridCol w="813492">
                  <a:extLst>
                    <a:ext uri="{9D8B030D-6E8A-4147-A177-3AD203B41FA5}">
                      <a16:colId xmlns="" xmlns:a16="http://schemas.microsoft.com/office/drawing/2014/main" val="1134461922"/>
                    </a:ext>
                  </a:extLst>
                </a:gridCol>
              </a:tblGrid>
              <a:tr h="805115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466039679"/>
                  </a:ext>
                </a:extLst>
              </a:tr>
            </a:tbl>
          </a:graphicData>
        </a:graphic>
      </p:graphicFrame>
      <p:grpSp>
        <p:nvGrpSpPr>
          <p:cNvPr id="5" name="Group 4">
            <a:extLst>
              <a:ext uri="{FF2B5EF4-FFF2-40B4-BE49-F238E27FC236}">
                <a16:creationId xmlns="" xmlns:a16="http://schemas.microsoft.com/office/drawing/2014/main" id="{7F262421-8465-4862-B3F9-B0E602085B59}"/>
              </a:ext>
            </a:extLst>
          </p:cNvPr>
          <p:cNvGrpSpPr/>
          <p:nvPr/>
        </p:nvGrpSpPr>
        <p:grpSpPr>
          <a:xfrm>
            <a:off x="5831151" y="3812203"/>
            <a:ext cx="4477466" cy="819858"/>
            <a:chOff x="1716258" y="5341791"/>
            <a:chExt cx="4477466" cy="819858"/>
          </a:xfrm>
        </p:grpSpPr>
        <p:sp>
          <p:nvSpPr>
            <p:cNvPr id="4" name="Rectangle: Rounded Corners 3">
              <a:extLst>
                <a:ext uri="{FF2B5EF4-FFF2-40B4-BE49-F238E27FC236}">
                  <a16:creationId xmlns="" xmlns:a16="http://schemas.microsoft.com/office/drawing/2014/main" id="{733A97ED-8FDE-4DC7-B598-C634395F3F9F}"/>
                </a:ext>
              </a:extLst>
            </p:cNvPr>
            <p:cNvSpPr/>
            <p:nvPr/>
          </p:nvSpPr>
          <p:spPr>
            <a:xfrm>
              <a:off x="1716258" y="5345723"/>
              <a:ext cx="675250" cy="815926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2</a:t>
              </a:r>
            </a:p>
          </p:txBody>
        </p:sp>
        <p:sp>
          <p:nvSpPr>
            <p:cNvPr id="22" name="Rectangle: Rounded Corners 21">
              <a:extLst>
                <a:ext uri="{FF2B5EF4-FFF2-40B4-BE49-F238E27FC236}">
                  <a16:creationId xmlns="" xmlns:a16="http://schemas.microsoft.com/office/drawing/2014/main" id="{548DC170-F976-4095-B94B-188DB9A31D31}"/>
                </a:ext>
              </a:extLst>
            </p:cNvPr>
            <p:cNvSpPr/>
            <p:nvPr/>
          </p:nvSpPr>
          <p:spPr>
            <a:xfrm>
              <a:off x="2666812" y="5345723"/>
              <a:ext cx="675250" cy="815926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7</a:t>
              </a:r>
            </a:p>
          </p:txBody>
        </p:sp>
        <p:sp>
          <p:nvSpPr>
            <p:cNvPr id="23" name="Rectangle: Rounded Corners 22">
              <a:extLst>
                <a:ext uri="{FF2B5EF4-FFF2-40B4-BE49-F238E27FC236}">
                  <a16:creationId xmlns="" xmlns:a16="http://schemas.microsoft.com/office/drawing/2014/main" id="{5D180FFD-9B9C-4E36-9232-9B3FB268060F}"/>
                </a:ext>
              </a:extLst>
            </p:cNvPr>
            <p:cNvSpPr/>
            <p:nvPr/>
          </p:nvSpPr>
          <p:spPr>
            <a:xfrm>
              <a:off x="3617366" y="5345723"/>
              <a:ext cx="675250" cy="815926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4</a:t>
              </a:r>
            </a:p>
          </p:txBody>
        </p:sp>
        <p:sp>
          <p:nvSpPr>
            <p:cNvPr id="25" name="Rectangle: Rounded Corners 24">
              <a:extLst>
                <a:ext uri="{FF2B5EF4-FFF2-40B4-BE49-F238E27FC236}">
                  <a16:creationId xmlns="" xmlns:a16="http://schemas.microsoft.com/office/drawing/2014/main" id="{187B1AB9-D005-4723-BCE6-AEDBFD3935ED}"/>
                </a:ext>
              </a:extLst>
            </p:cNvPr>
            <p:cNvSpPr/>
            <p:nvPr/>
          </p:nvSpPr>
          <p:spPr>
            <a:xfrm>
              <a:off x="4567920" y="5341791"/>
              <a:ext cx="675250" cy="815926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1</a:t>
              </a:r>
            </a:p>
          </p:txBody>
        </p:sp>
        <p:sp>
          <p:nvSpPr>
            <p:cNvPr id="26" name="Rectangle: Rounded Corners 25">
              <a:extLst>
                <a:ext uri="{FF2B5EF4-FFF2-40B4-BE49-F238E27FC236}">
                  <a16:creationId xmlns="" xmlns:a16="http://schemas.microsoft.com/office/drawing/2014/main" id="{693480C1-E3CA-4B2A-8AAB-FE45746CDD25}"/>
                </a:ext>
              </a:extLst>
            </p:cNvPr>
            <p:cNvSpPr/>
            <p:nvPr/>
          </p:nvSpPr>
          <p:spPr>
            <a:xfrm>
              <a:off x="5518474" y="5341791"/>
              <a:ext cx="675250" cy="815926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3</a:t>
              </a:r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927CE1A9-2B33-4CE8-92A3-6AB6855A2574}"/>
              </a:ext>
            </a:extLst>
          </p:cNvPr>
          <p:cNvSpPr txBox="1"/>
          <p:nvPr/>
        </p:nvSpPr>
        <p:spPr>
          <a:xfrm>
            <a:off x="9979743" y="6052634"/>
            <a:ext cx="4129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200" dirty="0">
                <a:latin typeface="SassoonCRInfantMedium" panose="02000603020000020003" pitchFamily="2" charset="0"/>
              </a:rPr>
              <a:t>Y6</a:t>
            </a:r>
            <a:endParaRPr lang="en-GB" dirty="0">
              <a:latin typeface="SassoonCRInfantMedium" panose="02000603020000020003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108418" y="278893"/>
            <a:ext cx="100218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+mj-lt"/>
              </a:rPr>
              <a:t>Use the cards to fill in the missing digits to  complete the equation</a:t>
            </a:r>
            <a:r>
              <a:rPr lang="en-GB" dirty="0" smtClean="0">
                <a:solidFill>
                  <a:schemeClr val="tx1"/>
                </a:solidFill>
                <a:latin typeface="SassoonCRInfantMedium" panose="02000603020000020003" pitchFamily="2" charset="0"/>
              </a:rPr>
              <a:t>.</a:t>
            </a:r>
            <a:endParaRPr lang="en-GB" sz="2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1073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>
            <a:extLst>
              <a:ext uri="{FF2B5EF4-FFF2-40B4-BE49-F238E27FC236}">
                <a16:creationId xmlns="" xmlns:a16="http://schemas.microsoft.com/office/drawing/2014/main" id="{729F1C74-7DF8-4B06-B9BE-471233F83E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4032627"/>
              </p:ext>
            </p:extLst>
          </p:nvPr>
        </p:nvGraphicFramePr>
        <p:xfrm>
          <a:off x="6226990" y="1943423"/>
          <a:ext cx="5276161" cy="19574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54333">
                  <a:extLst>
                    <a:ext uri="{9D8B030D-6E8A-4147-A177-3AD203B41FA5}">
                      <a16:colId xmlns="" xmlns:a16="http://schemas.microsoft.com/office/drawing/2014/main" val="2911109799"/>
                    </a:ext>
                  </a:extLst>
                </a:gridCol>
                <a:gridCol w="1721828">
                  <a:extLst>
                    <a:ext uri="{9D8B030D-6E8A-4147-A177-3AD203B41FA5}">
                      <a16:colId xmlns="" xmlns:a16="http://schemas.microsoft.com/office/drawing/2014/main" val="271990304"/>
                    </a:ext>
                  </a:extLst>
                </a:gridCol>
              </a:tblGrid>
              <a:tr h="978716">
                <a:tc gridSpan="2">
                  <a:txBody>
                    <a:bodyPr/>
                    <a:lstStyle/>
                    <a:p>
                      <a:pPr algn="ctr"/>
                      <a:r>
                        <a:rPr lang="en-GB" sz="2300" dirty="0">
                          <a:latin typeface="SassoonCRInfantMedium" panose="02000603020000020003" pitchFamily="2" charset="0"/>
                        </a:rPr>
                        <a:t>?</a:t>
                      </a:r>
                    </a:p>
                  </a:txBody>
                  <a:tcPr marL="93794" marR="93794" marT="46897" marB="46897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743015267"/>
                  </a:ext>
                </a:extLst>
              </a:tr>
              <a:tr h="978716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>
                          <a:latin typeface="SassoonCRInfantMedium" panose="02000603020000020003" pitchFamily="2" charset="0"/>
                        </a:rPr>
                        <a:t>56,217</a:t>
                      </a:r>
                    </a:p>
                  </a:txBody>
                  <a:tcPr marL="147299" marR="147299" marT="73649" marB="7364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>
                          <a:latin typeface="SassoonCRInfantMedium" panose="02000603020000020003" pitchFamily="2" charset="0"/>
                        </a:rPr>
                        <a:t>23,894</a:t>
                      </a:r>
                    </a:p>
                  </a:txBody>
                  <a:tcPr marL="147299" marR="147299" marT="73649" marB="73649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607954685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="" xmlns:a16="http://schemas.microsoft.com/office/drawing/2014/main" id="{E2A9E5BC-A15E-40C9-A454-324D30D89C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98012"/>
              </p:ext>
            </p:extLst>
          </p:nvPr>
        </p:nvGraphicFramePr>
        <p:xfrm>
          <a:off x="1243584" y="4289573"/>
          <a:ext cx="5262148" cy="1901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84971">
                  <a:extLst>
                    <a:ext uri="{9D8B030D-6E8A-4147-A177-3AD203B41FA5}">
                      <a16:colId xmlns="" xmlns:a16="http://schemas.microsoft.com/office/drawing/2014/main" val="2911109799"/>
                    </a:ext>
                  </a:extLst>
                </a:gridCol>
                <a:gridCol w="3677177">
                  <a:extLst>
                    <a:ext uri="{9D8B030D-6E8A-4147-A177-3AD203B41FA5}">
                      <a16:colId xmlns="" xmlns:a16="http://schemas.microsoft.com/office/drawing/2014/main" val="1817815889"/>
                    </a:ext>
                  </a:extLst>
                </a:gridCol>
              </a:tblGrid>
              <a:tr h="950780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>
                          <a:latin typeface="SassoonCRInfantMedium" panose="02000603020000020003" pitchFamily="2" charset="0"/>
                        </a:rPr>
                        <a:t>28,452</a:t>
                      </a:r>
                    </a:p>
                  </a:txBody>
                  <a:tcPr marL="147299" marR="147299" marT="73649" marB="7364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>
                          <a:latin typeface="SassoonCRInfantMedium" panose="02000603020000020003" pitchFamily="2" charset="0"/>
                        </a:rPr>
                        <a:t>62,035</a:t>
                      </a:r>
                    </a:p>
                  </a:txBody>
                  <a:tcPr marL="147299" marR="147299" marT="73649" marB="73649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43015267"/>
                  </a:ext>
                </a:extLst>
              </a:tr>
              <a:tr h="950780">
                <a:tc gridSpan="2">
                  <a:txBody>
                    <a:bodyPr/>
                    <a:lstStyle/>
                    <a:p>
                      <a:pPr algn="ctr"/>
                      <a:r>
                        <a:rPr lang="en-GB" sz="2300" dirty="0">
                          <a:latin typeface="SassoonCRInfantMedium" panose="02000603020000020003" pitchFamily="2" charset="0"/>
                        </a:rPr>
                        <a:t>?</a:t>
                      </a:r>
                    </a:p>
                  </a:txBody>
                  <a:tcPr marL="93794" marR="93794" marT="46897" marB="46897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607954685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5FA32BD9-1C21-48D6-97C9-0B4B6826DF18}"/>
              </a:ext>
            </a:extLst>
          </p:cNvPr>
          <p:cNvSpPr txBox="1"/>
          <p:nvPr/>
        </p:nvSpPr>
        <p:spPr>
          <a:xfrm>
            <a:off x="9979743" y="6052634"/>
            <a:ext cx="4129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200" dirty="0">
                <a:latin typeface="SassoonCRInfantMedium" panose="02000603020000020003" pitchFamily="2" charset="0"/>
              </a:rPr>
              <a:t>Y5</a:t>
            </a:r>
            <a:endParaRPr lang="en-GB" dirty="0">
              <a:latin typeface="SassoonCRInfantMedium" panose="02000603020000020003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214034" y="964234"/>
            <a:ext cx="49832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+mj-lt"/>
              </a:rPr>
              <a:t>Complete the bar models below.</a:t>
            </a:r>
            <a:endParaRPr lang="en-GB" sz="2800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359778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5" name="Table 234">
            <a:extLst>
              <a:ext uri="{FF2B5EF4-FFF2-40B4-BE49-F238E27FC236}">
                <a16:creationId xmlns="" xmlns:a16="http://schemas.microsoft.com/office/drawing/2014/main" id="{F95BB611-2CDC-4998-B18C-74245FA20E3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297374" y="1519832"/>
          <a:ext cx="3048000" cy="122831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2000">
                  <a:extLst>
                    <a:ext uri="{9D8B030D-6E8A-4147-A177-3AD203B41FA5}">
                      <a16:colId xmlns="" xmlns:a16="http://schemas.microsoft.com/office/drawing/2014/main" val="1946384960"/>
                    </a:ext>
                  </a:extLst>
                </a:gridCol>
                <a:gridCol w="762000">
                  <a:extLst>
                    <a:ext uri="{9D8B030D-6E8A-4147-A177-3AD203B41FA5}">
                      <a16:colId xmlns="" xmlns:a16="http://schemas.microsoft.com/office/drawing/2014/main" val="2628448606"/>
                    </a:ext>
                  </a:extLst>
                </a:gridCol>
                <a:gridCol w="762000">
                  <a:extLst>
                    <a:ext uri="{9D8B030D-6E8A-4147-A177-3AD203B41FA5}">
                      <a16:colId xmlns="" xmlns:a16="http://schemas.microsoft.com/office/drawing/2014/main" val="2618725514"/>
                    </a:ext>
                  </a:extLst>
                </a:gridCol>
                <a:gridCol w="762000">
                  <a:extLst>
                    <a:ext uri="{9D8B030D-6E8A-4147-A177-3AD203B41FA5}">
                      <a16:colId xmlns="" xmlns:a16="http://schemas.microsoft.com/office/drawing/2014/main" val="1932743296"/>
                    </a:ext>
                  </a:extLst>
                </a:gridCol>
              </a:tblGrid>
              <a:tr h="333515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SassoonCRInfantMedium" panose="02000603020000020003" pitchFamily="2" charset="0"/>
                        </a:rPr>
                        <a:t>Th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SassoonCRInfantMedium" panose="02000603020000020003" pitchFamily="2" charset="0"/>
                        </a:rPr>
                        <a:t>H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SassoonCRInfantMedium" panose="02000603020000020003" pitchFamily="2" charset="0"/>
                        </a:rPr>
                        <a:t>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SassoonCRInfantMedium" panose="02000603020000020003" pitchFamily="2" charset="0"/>
                        </a:rPr>
                        <a:t>O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220546436"/>
                  </a:ext>
                </a:extLst>
              </a:tr>
              <a:tr h="862559">
                <a:tc>
                  <a:txBody>
                    <a:bodyPr/>
                    <a:lstStyle/>
                    <a:p>
                      <a:pPr algn="ctr"/>
                      <a:endParaRPr lang="en-US" sz="18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847198655"/>
                  </a:ext>
                </a:extLst>
              </a:tr>
            </a:tbl>
          </a:graphicData>
        </a:graphic>
      </p:graphicFrame>
      <p:sp>
        <p:nvSpPr>
          <p:cNvPr id="238" name="Oval 237">
            <a:extLst>
              <a:ext uri="{FF2B5EF4-FFF2-40B4-BE49-F238E27FC236}">
                <a16:creationId xmlns="" xmlns:a16="http://schemas.microsoft.com/office/drawing/2014/main" id="{E690A3EA-2807-4C23-9216-FA4970B47B6A}"/>
              </a:ext>
            </a:extLst>
          </p:cNvPr>
          <p:cNvSpPr/>
          <p:nvPr/>
        </p:nvSpPr>
        <p:spPr>
          <a:xfrm>
            <a:off x="4770502" y="2141698"/>
            <a:ext cx="135113" cy="13511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9" name="Oval 238">
            <a:extLst>
              <a:ext uri="{FF2B5EF4-FFF2-40B4-BE49-F238E27FC236}">
                <a16:creationId xmlns="" xmlns:a16="http://schemas.microsoft.com/office/drawing/2014/main" id="{3CA85773-39E1-4EAA-8C16-352C59646AF3}"/>
              </a:ext>
            </a:extLst>
          </p:cNvPr>
          <p:cNvSpPr/>
          <p:nvPr/>
        </p:nvSpPr>
        <p:spPr>
          <a:xfrm>
            <a:off x="5031136" y="2400114"/>
            <a:ext cx="135113" cy="13511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0" name="Oval 239">
            <a:extLst>
              <a:ext uri="{FF2B5EF4-FFF2-40B4-BE49-F238E27FC236}">
                <a16:creationId xmlns="" xmlns:a16="http://schemas.microsoft.com/office/drawing/2014/main" id="{8DB88A83-D7AA-41B8-B459-7D5A106BD303}"/>
              </a:ext>
            </a:extLst>
          </p:cNvPr>
          <p:cNvSpPr/>
          <p:nvPr/>
        </p:nvSpPr>
        <p:spPr>
          <a:xfrm>
            <a:off x="4729862" y="2395732"/>
            <a:ext cx="135113" cy="13511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1" name="Oval 240">
            <a:extLst>
              <a:ext uri="{FF2B5EF4-FFF2-40B4-BE49-F238E27FC236}">
                <a16:creationId xmlns="" xmlns:a16="http://schemas.microsoft.com/office/drawing/2014/main" id="{E5F3AB96-2DBB-4E15-92F5-C848CE34107D}"/>
              </a:ext>
            </a:extLst>
          </p:cNvPr>
          <p:cNvSpPr/>
          <p:nvPr/>
        </p:nvSpPr>
        <p:spPr>
          <a:xfrm>
            <a:off x="5031136" y="2133990"/>
            <a:ext cx="135113" cy="13511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2" name="Oval 241">
            <a:extLst>
              <a:ext uri="{FF2B5EF4-FFF2-40B4-BE49-F238E27FC236}">
                <a16:creationId xmlns="" xmlns:a16="http://schemas.microsoft.com/office/drawing/2014/main" id="{B544CA5E-A47A-4E0D-A564-C5A2BFCF0517}"/>
              </a:ext>
            </a:extLst>
          </p:cNvPr>
          <p:cNvSpPr/>
          <p:nvPr/>
        </p:nvSpPr>
        <p:spPr>
          <a:xfrm>
            <a:off x="3913727" y="2066433"/>
            <a:ext cx="135113" cy="135114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3" name="Oval 242">
            <a:extLst>
              <a:ext uri="{FF2B5EF4-FFF2-40B4-BE49-F238E27FC236}">
                <a16:creationId xmlns="" xmlns:a16="http://schemas.microsoft.com/office/drawing/2014/main" id="{4CE92C28-9F6E-477B-85C8-4D69F67887DB}"/>
              </a:ext>
            </a:extLst>
          </p:cNvPr>
          <p:cNvSpPr/>
          <p:nvPr/>
        </p:nvSpPr>
        <p:spPr>
          <a:xfrm>
            <a:off x="4172030" y="2066433"/>
            <a:ext cx="135113" cy="135114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4" name="Oval 243">
            <a:extLst>
              <a:ext uri="{FF2B5EF4-FFF2-40B4-BE49-F238E27FC236}">
                <a16:creationId xmlns="" xmlns:a16="http://schemas.microsoft.com/office/drawing/2014/main" id="{172D5380-B520-4E51-8765-629E2366EAAF}"/>
              </a:ext>
            </a:extLst>
          </p:cNvPr>
          <p:cNvSpPr/>
          <p:nvPr/>
        </p:nvSpPr>
        <p:spPr>
          <a:xfrm>
            <a:off x="3963256" y="2272177"/>
            <a:ext cx="135113" cy="135114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5" name="Oval 244">
            <a:extLst>
              <a:ext uri="{FF2B5EF4-FFF2-40B4-BE49-F238E27FC236}">
                <a16:creationId xmlns="" xmlns:a16="http://schemas.microsoft.com/office/drawing/2014/main" id="{4A8143C0-DFB9-475A-99C8-68AF5B0C8803}"/>
              </a:ext>
            </a:extLst>
          </p:cNvPr>
          <p:cNvSpPr/>
          <p:nvPr/>
        </p:nvSpPr>
        <p:spPr>
          <a:xfrm>
            <a:off x="4221559" y="2272177"/>
            <a:ext cx="135113" cy="135114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6" name="Oval 245">
            <a:extLst>
              <a:ext uri="{FF2B5EF4-FFF2-40B4-BE49-F238E27FC236}">
                <a16:creationId xmlns="" xmlns:a16="http://schemas.microsoft.com/office/drawing/2014/main" id="{7CBACF40-7EBC-4E5F-8C34-0C0F0693993F}"/>
              </a:ext>
            </a:extLst>
          </p:cNvPr>
          <p:cNvSpPr/>
          <p:nvPr/>
        </p:nvSpPr>
        <p:spPr>
          <a:xfrm>
            <a:off x="3963256" y="2502492"/>
            <a:ext cx="135113" cy="135114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7" name="Oval 246">
            <a:extLst>
              <a:ext uri="{FF2B5EF4-FFF2-40B4-BE49-F238E27FC236}">
                <a16:creationId xmlns="" xmlns:a16="http://schemas.microsoft.com/office/drawing/2014/main" id="{998568DB-E1B2-4167-A23B-35BAE960A5C1}"/>
              </a:ext>
            </a:extLst>
          </p:cNvPr>
          <p:cNvSpPr/>
          <p:nvPr/>
        </p:nvSpPr>
        <p:spPr>
          <a:xfrm>
            <a:off x="4221559" y="2502492"/>
            <a:ext cx="135113" cy="135114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8" name="Oval 247">
            <a:extLst>
              <a:ext uri="{FF2B5EF4-FFF2-40B4-BE49-F238E27FC236}">
                <a16:creationId xmlns="" xmlns:a16="http://schemas.microsoft.com/office/drawing/2014/main" id="{724B40E5-E0A6-45E2-AA0E-02563FC2DDC8}"/>
              </a:ext>
            </a:extLst>
          </p:cNvPr>
          <p:cNvSpPr/>
          <p:nvPr/>
        </p:nvSpPr>
        <p:spPr>
          <a:xfrm>
            <a:off x="3192499" y="2502492"/>
            <a:ext cx="135113" cy="135114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9" name="Oval 248">
            <a:extLst>
              <a:ext uri="{FF2B5EF4-FFF2-40B4-BE49-F238E27FC236}">
                <a16:creationId xmlns="" xmlns:a16="http://schemas.microsoft.com/office/drawing/2014/main" id="{47B25CEE-475B-4336-AF90-91CF4CB92EB8}"/>
              </a:ext>
            </a:extLst>
          </p:cNvPr>
          <p:cNvSpPr/>
          <p:nvPr/>
        </p:nvSpPr>
        <p:spPr>
          <a:xfrm>
            <a:off x="3450802" y="2502492"/>
            <a:ext cx="135113" cy="135114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0" name="Oval 249">
            <a:extLst>
              <a:ext uri="{FF2B5EF4-FFF2-40B4-BE49-F238E27FC236}">
                <a16:creationId xmlns="" xmlns:a16="http://schemas.microsoft.com/office/drawing/2014/main" id="{F907FEE3-6952-45F8-8082-935FF70FAF9C}"/>
              </a:ext>
            </a:extLst>
          </p:cNvPr>
          <p:cNvSpPr/>
          <p:nvPr/>
        </p:nvSpPr>
        <p:spPr>
          <a:xfrm>
            <a:off x="3236048" y="2310250"/>
            <a:ext cx="135113" cy="135114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1" name="Oval 250">
            <a:extLst>
              <a:ext uri="{FF2B5EF4-FFF2-40B4-BE49-F238E27FC236}">
                <a16:creationId xmlns="" xmlns:a16="http://schemas.microsoft.com/office/drawing/2014/main" id="{D0EDC15B-B8B2-426E-85CB-A1C9B1360443}"/>
              </a:ext>
            </a:extLst>
          </p:cNvPr>
          <p:cNvSpPr/>
          <p:nvPr/>
        </p:nvSpPr>
        <p:spPr>
          <a:xfrm>
            <a:off x="3494351" y="2310250"/>
            <a:ext cx="135113" cy="135114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2" name="Oval 251">
            <a:extLst>
              <a:ext uri="{FF2B5EF4-FFF2-40B4-BE49-F238E27FC236}">
                <a16:creationId xmlns="" xmlns:a16="http://schemas.microsoft.com/office/drawing/2014/main" id="{672CC615-BA77-403D-8296-1CB230BEA426}"/>
              </a:ext>
            </a:extLst>
          </p:cNvPr>
          <p:cNvSpPr/>
          <p:nvPr/>
        </p:nvSpPr>
        <p:spPr>
          <a:xfrm>
            <a:off x="3215029" y="2079015"/>
            <a:ext cx="135113" cy="135114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4" name="Oval 253">
            <a:extLst>
              <a:ext uri="{FF2B5EF4-FFF2-40B4-BE49-F238E27FC236}">
                <a16:creationId xmlns="" xmlns:a16="http://schemas.microsoft.com/office/drawing/2014/main" id="{12010A9A-FB02-4BA5-9B3C-1D81F7181D5A}"/>
              </a:ext>
            </a:extLst>
          </p:cNvPr>
          <p:cNvSpPr/>
          <p:nvPr/>
        </p:nvSpPr>
        <p:spPr>
          <a:xfrm>
            <a:off x="2488453" y="2445364"/>
            <a:ext cx="135113" cy="135114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5" name="Oval 254">
            <a:extLst>
              <a:ext uri="{FF2B5EF4-FFF2-40B4-BE49-F238E27FC236}">
                <a16:creationId xmlns="" xmlns:a16="http://schemas.microsoft.com/office/drawing/2014/main" id="{8BA19732-6D10-4D2B-A049-A5F5031D94D1}"/>
              </a:ext>
            </a:extLst>
          </p:cNvPr>
          <p:cNvSpPr/>
          <p:nvPr/>
        </p:nvSpPr>
        <p:spPr>
          <a:xfrm>
            <a:off x="2746756" y="2445364"/>
            <a:ext cx="135113" cy="135114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8" name="Oval 257">
            <a:extLst>
              <a:ext uri="{FF2B5EF4-FFF2-40B4-BE49-F238E27FC236}">
                <a16:creationId xmlns="" xmlns:a16="http://schemas.microsoft.com/office/drawing/2014/main" id="{EABB56A9-8F29-4304-8839-5096034F1546}"/>
              </a:ext>
            </a:extLst>
          </p:cNvPr>
          <p:cNvSpPr/>
          <p:nvPr/>
        </p:nvSpPr>
        <p:spPr>
          <a:xfrm>
            <a:off x="2507556" y="2242693"/>
            <a:ext cx="135113" cy="135114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9" name="Oval 258">
            <a:extLst>
              <a:ext uri="{FF2B5EF4-FFF2-40B4-BE49-F238E27FC236}">
                <a16:creationId xmlns="" xmlns:a16="http://schemas.microsoft.com/office/drawing/2014/main" id="{5CDF3F52-234B-463B-B132-C80C9FF13D09}"/>
              </a:ext>
            </a:extLst>
          </p:cNvPr>
          <p:cNvSpPr/>
          <p:nvPr/>
        </p:nvSpPr>
        <p:spPr>
          <a:xfrm>
            <a:off x="2765859" y="2242693"/>
            <a:ext cx="135113" cy="135114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1" name="Oval 260">
            <a:extLst>
              <a:ext uri="{FF2B5EF4-FFF2-40B4-BE49-F238E27FC236}">
                <a16:creationId xmlns="" xmlns:a16="http://schemas.microsoft.com/office/drawing/2014/main" id="{E5AF15EA-73D7-41BE-93B5-B73CD2B1325F}"/>
              </a:ext>
            </a:extLst>
          </p:cNvPr>
          <p:cNvSpPr/>
          <p:nvPr/>
        </p:nvSpPr>
        <p:spPr>
          <a:xfrm>
            <a:off x="2721981" y="2038943"/>
            <a:ext cx="135113" cy="135114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64" name="Table 263">
            <a:extLst>
              <a:ext uri="{FF2B5EF4-FFF2-40B4-BE49-F238E27FC236}">
                <a16:creationId xmlns="" xmlns:a16="http://schemas.microsoft.com/office/drawing/2014/main" id="{0222B03B-8D45-4765-8196-93D49161F44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297374" y="3036514"/>
          <a:ext cx="3048000" cy="122831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2000">
                  <a:extLst>
                    <a:ext uri="{9D8B030D-6E8A-4147-A177-3AD203B41FA5}">
                      <a16:colId xmlns="" xmlns:a16="http://schemas.microsoft.com/office/drawing/2014/main" val="1946384960"/>
                    </a:ext>
                  </a:extLst>
                </a:gridCol>
                <a:gridCol w="762000">
                  <a:extLst>
                    <a:ext uri="{9D8B030D-6E8A-4147-A177-3AD203B41FA5}">
                      <a16:colId xmlns="" xmlns:a16="http://schemas.microsoft.com/office/drawing/2014/main" val="2628448606"/>
                    </a:ext>
                  </a:extLst>
                </a:gridCol>
                <a:gridCol w="762000">
                  <a:extLst>
                    <a:ext uri="{9D8B030D-6E8A-4147-A177-3AD203B41FA5}">
                      <a16:colId xmlns="" xmlns:a16="http://schemas.microsoft.com/office/drawing/2014/main" val="2618725514"/>
                    </a:ext>
                  </a:extLst>
                </a:gridCol>
                <a:gridCol w="762000">
                  <a:extLst>
                    <a:ext uri="{9D8B030D-6E8A-4147-A177-3AD203B41FA5}">
                      <a16:colId xmlns="" xmlns:a16="http://schemas.microsoft.com/office/drawing/2014/main" val="1932743296"/>
                    </a:ext>
                  </a:extLst>
                </a:gridCol>
              </a:tblGrid>
              <a:tr h="333515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SassoonCRInfantMedium" panose="02000603020000020003" pitchFamily="2" charset="0"/>
                        </a:rPr>
                        <a:t>Th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SassoonCRInfantMedium" panose="02000603020000020003" pitchFamily="2" charset="0"/>
                        </a:rPr>
                        <a:t>H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SassoonCRInfantMedium" panose="02000603020000020003" pitchFamily="2" charset="0"/>
                        </a:rPr>
                        <a:t>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SassoonCRInfantMedium" panose="02000603020000020003" pitchFamily="2" charset="0"/>
                        </a:rPr>
                        <a:t>O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220546436"/>
                  </a:ext>
                </a:extLst>
              </a:tr>
              <a:tr h="862559">
                <a:tc>
                  <a:txBody>
                    <a:bodyPr/>
                    <a:lstStyle/>
                    <a:p>
                      <a:pPr algn="ctr"/>
                      <a:endParaRPr lang="en-US" sz="18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847198655"/>
                  </a:ext>
                </a:extLst>
              </a:tr>
            </a:tbl>
          </a:graphicData>
        </a:graphic>
      </p:graphicFrame>
      <p:sp>
        <p:nvSpPr>
          <p:cNvPr id="266" name="Oval 265">
            <a:extLst>
              <a:ext uri="{FF2B5EF4-FFF2-40B4-BE49-F238E27FC236}">
                <a16:creationId xmlns="" xmlns:a16="http://schemas.microsoft.com/office/drawing/2014/main" id="{F5FDA316-0A2F-47E8-9FD3-4A7B9531D600}"/>
              </a:ext>
            </a:extLst>
          </p:cNvPr>
          <p:cNvSpPr/>
          <p:nvPr/>
        </p:nvSpPr>
        <p:spPr>
          <a:xfrm>
            <a:off x="5031136" y="3916796"/>
            <a:ext cx="135113" cy="13511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7" name="Oval 266">
            <a:extLst>
              <a:ext uri="{FF2B5EF4-FFF2-40B4-BE49-F238E27FC236}">
                <a16:creationId xmlns="" xmlns:a16="http://schemas.microsoft.com/office/drawing/2014/main" id="{D8037FFE-6F92-4F69-9CA9-142FFB51030B}"/>
              </a:ext>
            </a:extLst>
          </p:cNvPr>
          <p:cNvSpPr/>
          <p:nvPr/>
        </p:nvSpPr>
        <p:spPr>
          <a:xfrm>
            <a:off x="4729862" y="3912414"/>
            <a:ext cx="135113" cy="13511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1" name="Oval 270">
            <a:extLst>
              <a:ext uri="{FF2B5EF4-FFF2-40B4-BE49-F238E27FC236}">
                <a16:creationId xmlns="" xmlns:a16="http://schemas.microsoft.com/office/drawing/2014/main" id="{E18E0DE4-E4D9-46D2-B6AA-396384A967CA}"/>
              </a:ext>
            </a:extLst>
          </p:cNvPr>
          <p:cNvSpPr/>
          <p:nvPr/>
        </p:nvSpPr>
        <p:spPr>
          <a:xfrm>
            <a:off x="3963256" y="3788859"/>
            <a:ext cx="135113" cy="135114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2" name="Oval 271">
            <a:extLst>
              <a:ext uri="{FF2B5EF4-FFF2-40B4-BE49-F238E27FC236}">
                <a16:creationId xmlns="" xmlns:a16="http://schemas.microsoft.com/office/drawing/2014/main" id="{3B84ED73-90AC-4DA4-8B85-73B9712E0F98}"/>
              </a:ext>
            </a:extLst>
          </p:cNvPr>
          <p:cNvSpPr/>
          <p:nvPr/>
        </p:nvSpPr>
        <p:spPr>
          <a:xfrm>
            <a:off x="4221559" y="3788859"/>
            <a:ext cx="135113" cy="135114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3" name="Oval 272">
            <a:extLst>
              <a:ext uri="{FF2B5EF4-FFF2-40B4-BE49-F238E27FC236}">
                <a16:creationId xmlns="" xmlns:a16="http://schemas.microsoft.com/office/drawing/2014/main" id="{6149E834-A1E3-4587-90D9-33F0066CB25B}"/>
              </a:ext>
            </a:extLst>
          </p:cNvPr>
          <p:cNvSpPr/>
          <p:nvPr/>
        </p:nvSpPr>
        <p:spPr>
          <a:xfrm>
            <a:off x="3963256" y="4019174"/>
            <a:ext cx="135113" cy="135114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4" name="Oval 273">
            <a:extLst>
              <a:ext uri="{FF2B5EF4-FFF2-40B4-BE49-F238E27FC236}">
                <a16:creationId xmlns="" xmlns:a16="http://schemas.microsoft.com/office/drawing/2014/main" id="{E840DC8F-7DC8-4166-894C-D752D3112886}"/>
              </a:ext>
            </a:extLst>
          </p:cNvPr>
          <p:cNvSpPr/>
          <p:nvPr/>
        </p:nvSpPr>
        <p:spPr>
          <a:xfrm>
            <a:off x="4221559" y="4019174"/>
            <a:ext cx="135113" cy="135114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5" name="Oval 274">
            <a:extLst>
              <a:ext uri="{FF2B5EF4-FFF2-40B4-BE49-F238E27FC236}">
                <a16:creationId xmlns="" xmlns:a16="http://schemas.microsoft.com/office/drawing/2014/main" id="{AA686C5E-1534-4881-8C94-C8F48156C3C5}"/>
              </a:ext>
            </a:extLst>
          </p:cNvPr>
          <p:cNvSpPr/>
          <p:nvPr/>
        </p:nvSpPr>
        <p:spPr>
          <a:xfrm>
            <a:off x="3192499" y="4019174"/>
            <a:ext cx="135113" cy="135114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6" name="Oval 275">
            <a:extLst>
              <a:ext uri="{FF2B5EF4-FFF2-40B4-BE49-F238E27FC236}">
                <a16:creationId xmlns="" xmlns:a16="http://schemas.microsoft.com/office/drawing/2014/main" id="{07236B68-A092-4621-9F93-A810BD9D2297}"/>
              </a:ext>
            </a:extLst>
          </p:cNvPr>
          <p:cNvSpPr/>
          <p:nvPr/>
        </p:nvSpPr>
        <p:spPr>
          <a:xfrm>
            <a:off x="3450802" y="4019174"/>
            <a:ext cx="135113" cy="135114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7" name="Oval 276">
            <a:extLst>
              <a:ext uri="{FF2B5EF4-FFF2-40B4-BE49-F238E27FC236}">
                <a16:creationId xmlns="" xmlns:a16="http://schemas.microsoft.com/office/drawing/2014/main" id="{4B9C2E41-6C43-446A-B09B-C05297D5ACA0}"/>
              </a:ext>
            </a:extLst>
          </p:cNvPr>
          <p:cNvSpPr/>
          <p:nvPr/>
        </p:nvSpPr>
        <p:spPr>
          <a:xfrm>
            <a:off x="3236048" y="3826932"/>
            <a:ext cx="135113" cy="135114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8" name="Oval 277">
            <a:extLst>
              <a:ext uri="{FF2B5EF4-FFF2-40B4-BE49-F238E27FC236}">
                <a16:creationId xmlns="" xmlns:a16="http://schemas.microsoft.com/office/drawing/2014/main" id="{CA78F331-FF41-4121-9A06-47DA161648D1}"/>
              </a:ext>
            </a:extLst>
          </p:cNvPr>
          <p:cNvSpPr/>
          <p:nvPr/>
        </p:nvSpPr>
        <p:spPr>
          <a:xfrm>
            <a:off x="3494351" y="3826932"/>
            <a:ext cx="135113" cy="135114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9" name="Oval 278">
            <a:extLst>
              <a:ext uri="{FF2B5EF4-FFF2-40B4-BE49-F238E27FC236}">
                <a16:creationId xmlns="" xmlns:a16="http://schemas.microsoft.com/office/drawing/2014/main" id="{BA0171FF-3925-4201-A613-C39E1B99EDBC}"/>
              </a:ext>
            </a:extLst>
          </p:cNvPr>
          <p:cNvSpPr/>
          <p:nvPr/>
        </p:nvSpPr>
        <p:spPr>
          <a:xfrm>
            <a:off x="3215029" y="3595697"/>
            <a:ext cx="135113" cy="135114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0" name="Oval 279">
            <a:extLst>
              <a:ext uri="{FF2B5EF4-FFF2-40B4-BE49-F238E27FC236}">
                <a16:creationId xmlns="" xmlns:a16="http://schemas.microsoft.com/office/drawing/2014/main" id="{DA6BDBFF-090C-48E7-87C6-8336290C8E5F}"/>
              </a:ext>
            </a:extLst>
          </p:cNvPr>
          <p:cNvSpPr/>
          <p:nvPr/>
        </p:nvSpPr>
        <p:spPr>
          <a:xfrm>
            <a:off x="2488453" y="3962046"/>
            <a:ext cx="135113" cy="135114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1" name="Oval 280">
            <a:extLst>
              <a:ext uri="{FF2B5EF4-FFF2-40B4-BE49-F238E27FC236}">
                <a16:creationId xmlns="" xmlns:a16="http://schemas.microsoft.com/office/drawing/2014/main" id="{6DEA43B0-0BAA-4C76-9342-DE11DC081C42}"/>
              </a:ext>
            </a:extLst>
          </p:cNvPr>
          <p:cNvSpPr/>
          <p:nvPr/>
        </p:nvSpPr>
        <p:spPr>
          <a:xfrm>
            <a:off x="2746756" y="3962046"/>
            <a:ext cx="135113" cy="135114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2" name="Oval 281">
            <a:extLst>
              <a:ext uri="{FF2B5EF4-FFF2-40B4-BE49-F238E27FC236}">
                <a16:creationId xmlns="" xmlns:a16="http://schemas.microsoft.com/office/drawing/2014/main" id="{7DA434F8-B49D-4CE5-9246-5E290499B629}"/>
              </a:ext>
            </a:extLst>
          </p:cNvPr>
          <p:cNvSpPr/>
          <p:nvPr/>
        </p:nvSpPr>
        <p:spPr>
          <a:xfrm>
            <a:off x="2507556" y="3759375"/>
            <a:ext cx="135113" cy="135114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85" name="Table 284">
            <a:extLst>
              <a:ext uri="{FF2B5EF4-FFF2-40B4-BE49-F238E27FC236}">
                <a16:creationId xmlns="" xmlns:a16="http://schemas.microsoft.com/office/drawing/2014/main" id="{D2C55A73-C28E-401B-A752-A4C715EE772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297374" y="4553132"/>
          <a:ext cx="3048000" cy="122831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2000">
                  <a:extLst>
                    <a:ext uri="{9D8B030D-6E8A-4147-A177-3AD203B41FA5}">
                      <a16:colId xmlns="" xmlns:a16="http://schemas.microsoft.com/office/drawing/2014/main" val="1946384960"/>
                    </a:ext>
                  </a:extLst>
                </a:gridCol>
                <a:gridCol w="762000">
                  <a:extLst>
                    <a:ext uri="{9D8B030D-6E8A-4147-A177-3AD203B41FA5}">
                      <a16:colId xmlns="" xmlns:a16="http://schemas.microsoft.com/office/drawing/2014/main" val="2628448606"/>
                    </a:ext>
                  </a:extLst>
                </a:gridCol>
                <a:gridCol w="762000">
                  <a:extLst>
                    <a:ext uri="{9D8B030D-6E8A-4147-A177-3AD203B41FA5}">
                      <a16:colId xmlns="" xmlns:a16="http://schemas.microsoft.com/office/drawing/2014/main" val="2618725514"/>
                    </a:ext>
                  </a:extLst>
                </a:gridCol>
                <a:gridCol w="762000">
                  <a:extLst>
                    <a:ext uri="{9D8B030D-6E8A-4147-A177-3AD203B41FA5}">
                      <a16:colId xmlns="" xmlns:a16="http://schemas.microsoft.com/office/drawing/2014/main" val="1932743296"/>
                    </a:ext>
                  </a:extLst>
                </a:gridCol>
              </a:tblGrid>
              <a:tr h="333515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SassoonCRInfantMedium" panose="02000603020000020003" pitchFamily="2" charset="0"/>
                        </a:rPr>
                        <a:t>Th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SassoonCRInfantMedium" panose="02000603020000020003" pitchFamily="2" charset="0"/>
                        </a:rPr>
                        <a:t>H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SassoonCRInfantMedium" panose="02000603020000020003" pitchFamily="2" charset="0"/>
                        </a:rPr>
                        <a:t>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SassoonCRInfantMedium" panose="02000603020000020003" pitchFamily="2" charset="0"/>
                        </a:rPr>
                        <a:t>O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220546436"/>
                  </a:ext>
                </a:extLst>
              </a:tr>
              <a:tr h="862559">
                <a:tc>
                  <a:txBody>
                    <a:bodyPr/>
                    <a:lstStyle/>
                    <a:p>
                      <a:pPr algn="ctr"/>
                      <a:endParaRPr lang="en-US" sz="18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847198655"/>
                  </a:ext>
                </a:extLst>
              </a:tr>
            </a:tbl>
          </a:graphicData>
        </a:graphic>
      </p:graphicFrame>
      <p:sp>
        <p:nvSpPr>
          <p:cNvPr id="286" name="Oval 285">
            <a:extLst>
              <a:ext uri="{FF2B5EF4-FFF2-40B4-BE49-F238E27FC236}">
                <a16:creationId xmlns="" xmlns:a16="http://schemas.microsoft.com/office/drawing/2014/main" id="{D14065F6-30E7-4A30-902D-F9F3AD386341}"/>
              </a:ext>
            </a:extLst>
          </p:cNvPr>
          <p:cNvSpPr/>
          <p:nvPr/>
        </p:nvSpPr>
        <p:spPr>
          <a:xfrm>
            <a:off x="4770502" y="5217326"/>
            <a:ext cx="135113" cy="13511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7" name="Oval 286">
            <a:extLst>
              <a:ext uri="{FF2B5EF4-FFF2-40B4-BE49-F238E27FC236}">
                <a16:creationId xmlns="" xmlns:a16="http://schemas.microsoft.com/office/drawing/2014/main" id="{5AD96B56-C4B1-4B44-9FA5-0CF0570D2C5D}"/>
              </a:ext>
            </a:extLst>
          </p:cNvPr>
          <p:cNvSpPr/>
          <p:nvPr/>
        </p:nvSpPr>
        <p:spPr>
          <a:xfrm>
            <a:off x="5031136" y="5433414"/>
            <a:ext cx="135113" cy="13511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8" name="Oval 287">
            <a:extLst>
              <a:ext uri="{FF2B5EF4-FFF2-40B4-BE49-F238E27FC236}">
                <a16:creationId xmlns="" xmlns:a16="http://schemas.microsoft.com/office/drawing/2014/main" id="{25F833C1-2F75-4517-86CD-A2BE5BE23D93}"/>
              </a:ext>
            </a:extLst>
          </p:cNvPr>
          <p:cNvSpPr/>
          <p:nvPr/>
        </p:nvSpPr>
        <p:spPr>
          <a:xfrm>
            <a:off x="4729862" y="5429032"/>
            <a:ext cx="135113" cy="13511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9" name="Oval 288">
            <a:extLst>
              <a:ext uri="{FF2B5EF4-FFF2-40B4-BE49-F238E27FC236}">
                <a16:creationId xmlns="" xmlns:a16="http://schemas.microsoft.com/office/drawing/2014/main" id="{48F1684F-6058-4659-A29E-46586E261EEE}"/>
              </a:ext>
            </a:extLst>
          </p:cNvPr>
          <p:cNvSpPr/>
          <p:nvPr/>
        </p:nvSpPr>
        <p:spPr>
          <a:xfrm>
            <a:off x="5031135" y="5219071"/>
            <a:ext cx="135113" cy="13511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0" name="Oval 289">
            <a:extLst>
              <a:ext uri="{FF2B5EF4-FFF2-40B4-BE49-F238E27FC236}">
                <a16:creationId xmlns="" xmlns:a16="http://schemas.microsoft.com/office/drawing/2014/main" id="{176D6F17-60AB-4B2F-9977-3FECD2DDEBEC}"/>
              </a:ext>
            </a:extLst>
          </p:cNvPr>
          <p:cNvSpPr/>
          <p:nvPr/>
        </p:nvSpPr>
        <p:spPr>
          <a:xfrm>
            <a:off x="3913727" y="5099733"/>
            <a:ext cx="135113" cy="135114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2" name="Oval 291">
            <a:extLst>
              <a:ext uri="{FF2B5EF4-FFF2-40B4-BE49-F238E27FC236}">
                <a16:creationId xmlns="" xmlns:a16="http://schemas.microsoft.com/office/drawing/2014/main" id="{46D44FAF-9D02-4BBD-9033-6B9033518471}"/>
              </a:ext>
            </a:extLst>
          </p:cNvPr>
          <p:cNvSpPr/>
          <p:nvPr/>
        </p:nvSpPr>
        <p:spPr>
          <a:xfrm>
            <a:off x="3963256" y="5305477"/>
            <a:ext cx="135113" cy="135114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3" name="Oval 292">
            <a:extLst>
              <a:ext uri="{FF2B5EF4-FFF2-40B4-BE49-F238E27FC236}">
                <a16:creationId xmlns="" xmlns:a16="http://schemas.microsoft.com/office/drawing/2014/main" id="{E82651BB-EC60-41DE-BEBC-95139F13CAD7}"/>
              </a:ext>
            </a:extLst>
          </p:cNvPr>
          <p:cNvSpPr/>
          <p:nvPr/>
        </p:nvSpPr>
        <p:spPr>
          <a:xfrm>
            <a:off x="4221559" y="5305477"/>
            <a:ext cx="135113" cy="135114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4" name="Oval 293">
            <a:extLst>
              <a:ext uri="{FF2B5EF4-FFF2-40B4-BE49-F238E27FC236}">
                <a16:creationId xmlns="" xmlns:a16="http://schemas.microsoft.com/office/drawing/2014/main" id="{268D4306-12E4-401E-9D36-1D638B226FF4}"/>
              </a:ext>
            </a:extLst>
          </p:cNvPr>
          <p:cNvSpPr/>
          <p:nvPr/>
        </p:nvSpPr>
        <p:spPr>
          <a:xfrm>
            <a:off x="3963256" y="5535792"/>
            <a:ext cx="135113" cy="135114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5" name="Oval 294">
            <a:extLst>
              <a:ext uri="{FF2B5EF4-FFF2-40B4-BE49-F238E27FC236}">
                <a16:creationId xmlns="" xmlns:a16="http://schemas.microsoft.com/office/drawing/2014/main" id="{481B39D0-DB07-4537-8CEB-20B14D45C90A}"/>
              </a:ext>
            </a:extLst>
          </p:cNvPr>
          <p:cNvSpPr/>
          <p:nvPr/>
        </p:nvSpPr>
        <p:spPr>
          <a:xfrm>
            <a:off x="4221559" y="5535792"/>
            <a:ext cx="135113" cy="135114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6" name="Oval 295">
            <a:extLst>
              <a:ext uri="{FF2B5EF4-FFF2-40B4-BE49-F238E27FC236}">
                <a16:creationId xmlns="" xmlns:a16="http://schemas.microsoft.com/office/drawing/2014/main" id="{0FE9A637-5EDC-4229-B930-CFF066759BFE}"/>
              </a:ext>
            </a:extLst>
          </p:cNvPr>
          <p:cNvSpPr/>
          <p:nvPr/>
        </p:nvSpPr>
        <p:spPr>
          <a:xfrm>
            <a:off x="3192499" y="5535792"/>
            <a:ext cx="135113" cy="135114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7" name="Oval 296">
            <a:extLst>
              <a:ext uri="{FF2B5EF4-FFF2-40B4-BE49-F238E27FC236}">
                <a16:creationId xmlns="" xmlns:a16="http://schemas.microsoft.com/office/drawing/2014/main" id="{248099C8-9EAB-47DD-AF42-41FC49D776FA}"/>
              </a:ext>
            </a:extLst>
          </p:cNvPr>
          <p:cNvSpPr/>
          <p:nvPr/>
        </p:nvSpPr>
        <p:spPr>
          <a:xfrm>
            <a:off x="3450802" y="5535792"/>
            <a:ext cx="135113" cy="135114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8" name="Oval 297">
            <a:extLst>
              <a:ext uri="{FF2B5EF4-FFF2-40B4-BE49-F238E27FC236}">
                <a16:creationId xmlns="" xmlns:a16="http://schemas.microsoft.com/office/drawing/2014/main" id="{45D7A998-CE53-4B05-87E4-1B368D27FA44}"/>
              </a:ext>
            </a:extLst>
          </p:cNvPr>
          <p:cNvSpPr/>
          <p:nvPr/>
        </p:nvSpPr>
        <p:spPr>
          <a:xfrm>
            <a:off x="3236048" y="5343550"/>
            <a:ext cx="135113" cy="135114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9" name="Oval 298">
            <a:extLst>
              <a:ext uri="{FF2B5EF4-FFF2-40B4-BE49-F238E27FC236}">
                <a16:creationId xmlns="" xmlns:a16="http://schemas.microsoft.com/office/drawing/2014/main" id="{F2A18FB8-13C8-4A43-9920-5AE8534D263C}"/>
              </a:ext>
            </a:extLst>
          </p:cNvPr>
          <p:cNvSpPr/>
          <p:nvPr/>
        </p:nvSpPr>
        <p:spPr>
          <a:xfrm>
            <a:off x="3494351" y="5343550"/>
            <a:ext cx="135113" cy="135114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1" name="Oval 300">
            <a:extLst>
              <a:ext uri="{FF2B5EF4-FFF2-40B4-BE49-F238E27FC236}">
                <a16:creationId xmlns="" xmlns:a16="http://schemas.microsoft.com/office/drawing/2014/main" id="{AE5C2F31-F132-4091-BD05-A6EBD8AC6FC3}"/>
              </a:ext>
            </a:extLst>
          </p:cNvPr>
          <p:cNvSpPr/>
          <p:nvPr/>
        </p:nvSpPr>
        <p:spPr>
          <a:xfrm>
            <a:off x="2488453" y="5478664"/>
            <a:ext cx="135113" cy="135114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2" name="Oval 301">
            <a:extLst>
              <a:ext uri="{FF2B5EF4-FFF2-40B4-BE49-F238E27FC236}">
                <a16:creationId xmlns="" xmlns:a16="http://schemas.microsoft.com/office/drawing/2014/main" id="{60114938-047B-45AF-8583-1CE1A0D4C695}"/>
              </a:ext>
            </a:extLst>
          </p:cNvPr>
          <p:cNvSpPr/>
          <p:nvPr/>
        </p:nvSpPr>
        <p:spPr>
          <a:xfrm>
            <a:off x="2746756" y="5478664"/>
            <a:ext cx="135113" cy="135114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3" name="Oval 302">
            <a:extLst>
              <a:ext uri="{FF2B5EF4-FFF2-40B4-BE49-F238E27FC236}">
                <a16:creationId xmlns="" xmlns:a16="http://schemas.microsoft.com/office/drawing/2014/main" id="{66A4A3C8-F32C-4BAC-9FE2-A1105E0FC4E2}"/>
              </a:ext>
            </a:extLst>
          </p:cNvPr>
          <p:cNvSpPr/>
          <p:nvPr/>
        </p:nvSpPr>
        <p:spPr>
          <a:xfrm>
            <a:off x="2507556" y="5275993"/>
            <a:ext cx="135113" cy="135114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4" name="Oval 303">
            <a:extLst>
              <a:ext uri="{FF2B5EF4-FFF2-40B4-BE49-F238E27FC236}">
                <a16:creationId xmlns="" xmlns:a16="http://schemas.microsoft.com/office/drawing/2014/main" id="{D6FFE11E-E41F-4A85-A6CA-1060F79FD439}"/>
              </a:ext>
            </a:extLst>
          </p:cNvPr>
          <p:cNvSpPr/>
          <p:nvPr/>
        </p:nvSpPr>
        <p:spPr>
          <a:xfrm>
            <a:off x="2765859" y="5275993"/>
            <a:ext cx="135113" cy="135114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5" name="Oval 304">
            <a:extLst>
              <a:ext uri="{FF2B5EF4-FFF2-40B4-BE49-F238E27FC236}">
                <a16:creationId xmlns="" xmlns:a16="http://schemas.microsoft.com/office/drawing/2014/main" id="{2E7018DE-4DA0-4E38-8D62-3222F35BB697}"/>
              </a:ext>
            </a:extLst>
          </p:cNvPr>
          <p:cNvSpPr/>
          <p:nvPr/>
        </p:nvSpPr>
        <p:spPr>
          <a:xfrm>
            <a:off x="2721981" y="5072243"/>
            <a:ext cx="135113" cy="135114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6" name="Oval 305">
            <a:extLst>
              <a:ext uri="{FF2B5EF4-FFF2-40B4-BE49-F238E27FC236}">
                <a16:creationId xmlns="" xmlns:a16="http://schemas.microsoft.com/office/drawing/2014/main" id="{DA74F36C-0260-40AA-B2AF-72DEFD042947}"/>
              </a:ext>
            </a:extLst>
          </p:cNvPr>
          <p:cNvSpPr/>
          <p:nvPr/>
        </p:nvSpPr>
        <p:spPr>
          <a:xfrm>
            <a:off x="3467493" y="3583115"/>
            <a:ext cx="135113" cy="135114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7" name="Oval 306">
            <a:extLst>
              <a:ext uri="{FF2B5EF4-FFF2-40B4-BE49-F238E27FC236}">
                <a16:creationId xmlns="" xmlns:a16="http://schemas.microsoft.com/office/drawing/2014/main" id="{CA75B94D-07DF-4D31-A126-C964EFB7FC6D}"/>
              </a:ext>
            </a:extLst>
          </p:cNvPr>
          <p:cNvSpPr/>
          <p:nvPr/>
        </p:nvSpPr>
        <p:spPr>
          <a:xfrm>
            <a:off x="2475457" y="5032176"/>
            <a:ext cx="135113" cy="135114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8" name="Oval 307">
            <a:extLst>
              <a:ext uri="{FF2B5EF4-FFF2-40B4-BE49-F238E27FC236}">
                <a16:creationId xmlns="" xmlns:a16="http://schemas.microsoft.com/office/drawing/2014/main" id="{3F25CD2F-E292-49DA-8EA3-84EAB2B762A7}"/>
              </a:ext>
            </a:extLst>
          </p:cNvPr>
          <p:cNvSpPr/>
          <p:nvPr/>
        </p:nvSpPr>
        <p:spPr>
          <a:xfrm>
            <a:off x="4905615" y="5011257"/>
            <a:ext cx="135113" cy="13511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10" name="Table 309">
            <a:extLst>
              <a:ext uri="{FF2B5EF4-FFF2-40B4-BE49-F238E27FC236}">
                <a16:creationId xmlns="" xmlns:a16="http://schemas.microsoft.com/office/drawing/2014/main" id="{EAE51218-89E6-4259-815E-BB1A0948BD2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345375" y="1914977"/>
          <a:ext cx="3642747" cy="518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8267">
                  <a:extLst>
                    <a:ext uri="{9D8B030D-6E8A-4147-A177-3AD203B41FA5}">
                      <a16:colId xmlns="" xmlns:a16="http://schemas.microsoft.com/office/drawing/2014/main" val="2446066419"/>
                    </a:ext>
                  </a:extLst>
                </a:gridCol>
                <a:gridCol w="1554480">
                  <a:extLst>
                    <a:ext uri="{9D8B030D-6E8A-4147-A177-3AD203B41FA5}">
                      <a16:colId xmlns="" xmlns:a16="http://schemas.microsoft.com/office/drawing/2014/main" val="186312247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assoonCRInfantMedium" panose="02000603020000020003" pitchFamily="2" charset="0"/>
                        </a:rPr>
                        <a:t>–</a:t>
                      </a:r>
                      <a:r>
                        <a:rPr lang="en-US" sz="2800" dirty="0">
                          <a:latin typeface="SassoonCRInfantMedium" panose="02000603020000020003" pitchFamily="2" charset="0"/>
                        </a:rPr>
                        <a:t> 2,423 =</a:t>
                      </a: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77130785"/>
                  </a:ext>
                </a:extLst>
              </a:tr>
            </a:tbl>
          </a:graphicData>
        </a:graphic>
      </p:graphicFrame>
      <p:graphicFrame>
        <p:nvGraphicFramePr>
          <p:cNvPr id="311" name="Table 310">
            <a:extLst>
              <a:ext uri="{FF2B5EF4-FFF2-40B4-BE49-F238E27FC236}">
                <a16:creationId xmlns="" xmlns:a16="http://schemas.microsoft.com/office/drawing/2014/main" id="{61A9E2FD-51DC-4BAF-82BE-6AE6BD27828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332410" y="3477210"/>
          <a:ext cx="3642747" cy="518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8267">
                  <a:extLst>
                    <a:ext uri="{9D8B030D-6E8A-4147-A177-3AD203B41FA5}">
                      <a16:colId xmlns="" xmlns:a16="http://schemas.microsoft.com/office/drawing/2014/main" val="2446066419"/>
                    </a:ext>
                  </a:extLst>
                </a:gridCol>
                <a:gridCol w="1554480">
                  <a:extLst>
                    <a:ext uri="{9D8B030D-6E8A-4147-A177-3AD203B41FA5}">
                      <a16:colId xmlns="" xmlns:a16="http://schemas.microsoft.com/office/drawing/2014/main" val="186312247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assoonCRInfantMedium" panose="02000603020000020003" pitchFamily="2" charset="0"/>
                        </a:rPr>
                        <a:t>–</a:t>
                      </a:r>
                      <a:r>
                        <a:rPr lang="en-US" sz="2800" dirty="0">
                          <a:latin typeface="SassoonCRInfantMedium" panose="02000603020000020003" pitchFamily="2" charset="0"/>
                        </a:rPr>
                        <a:t> 1,511 =</a:t>
                      </a: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77130785"/>
                  </a:ext>
                </a:extLst>
              </a:tr>
            </a:tbl>
          </a:graphicData>
        </a:graphic>
      </p:graphicFrame>
      <p:graphicFrame>
        <p:nvGraphicFramePr>
          <p:cNvPr id="312" name="Table 311">
            <a:extLst>
              <a:ext uri="{FF2B5EF4-FFF2-40B4-BE49-F238E27FC236}">
                <a16:creationId xmlns="" xmlns:a16="http://schemas.microsoft.com/office/drawing/2014/main" id="{B84DAAEE-A0F4-4282-B642-E3684B48F94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345375" y="4993892"/>
          <a:ext cx="3642747" cy="518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8267">
                  <a:extLst>
                    <a:ext uri="{9D8B030D-6E8A-4147-A177-3AD203B41FA5}">
                      <a16:colId xmlns="" xmlns:a16="http://schemas.microsoft.com/office/drawing/2014/main" val="2446066419"/>
                    </a:ext>
                  </a:extLst>
                </a:gridCol>
                <a:gridCol w="1554480">
                  <a:extLst>
                    <a:ext uri="{9D8B030D-6E8A-4147-A177-3AD203B41FA5}">
                      <a16:colId xmlns="" xmlns:a16="http://schemas.microsoft.com/office/drawing/2014/main" val="186312247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assoonCRInfantMedium" panose="02000603020000020003" pitchFamily="2" charset="0"/>
                        </a:rPr>
                        <a:t>–</a:t>
                      </a:r>
                      <a:r>
                        <a:rPr lang="en-US" sz="2800" dirty="0">
                          <a:latin typeface="SassoonCRInfantMedium" panose="02000603020000020003" pitchFamily="2" charset="0"/>
                        </a:rPr>
                        <a:t> 4,235 =</a:t>
                      </a: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77130785"/>
                  </a:ext>
                </a:extLst>
              </a:tr>
            </a:tbl>
          </a:graphicData>
        </a:graphic>
      </p:graphicFrame>
      <p:sp>
        <p:nvSpPr>
          <p:cNvPr id="68" name="TextBox 67">
            <a:extLst>
              <a:ext uri="{FF2B5EF4-FFF2-40B4-BE49-F238E27FC236}">
                <a16:creationId xmlns="" xmlns:a16="http://schemas.microsoft.com/office/drawing/2014/main" id="{D4A8A247-9C32-40F2-A43D-75D77EF2AF77}"/>
              </a:ext>
            </a:extLst>
          </p:cNvPr>
          <p:cNvSpPr txBox="1"/>
          <p:nvPr/>
        </p:nvSpPr>
        <p:spPr>
          <a:xfrm>
            <a:off x="9979743" y="6052634"/>
            <a:ext cx="4129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200" dirty="0">
                <a:latin typeface="SassoonCRInfantMedium" panose="02000603020000020003" pitchFamily="2" charset="0"/>
              </a:rPr>
              <a:t>Y5</a:t>
            </a:r>
            <a:endParaRPr lang="en-GB" dirty="0">
              <a:latin typeface="SassoonCRInfantMedium" panose="02000603020000020003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350142" y="494365"/>
            <a:ext cx="49039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8900" algn="ctr"/>
            <a:r>
              <a:rPr lang="en-GB" sz="2400" dirty="0" smtClean="0">
                <a:solidFill>
                  <a:schemeClr val="tx1"/>
                </a:solidFill>
                <a:latin typeface="+mj-lt"/>
              </a:rPr>
              <a:t>Complete the following calculations.</a:t>
            </a:r>
            <a:endParaRPr lang="en-GB" sz="2400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406542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="" xmlns:a16="http://schemas.microsoft.com/office/drawing/2014/main" id="{BE04AD74-F106-4DE2-A6CD-595AC014F656}"/>
              </a:ext>
            </a:extLst>
          </p:cNvPr>
          <p:cNvGrpSpPr/>
          <p:nvPr/>
        </p:nvGrpSpPr>
        <p:grpSpPr>
          <a:xfrm>
            <a:off x="3690239" y="1822353"/>
            <a:ext cx="6289504" cy="4507279"/>
            <a:chOff x="2051277" y="1822353"/>
            <a:chExt cx="4773711" cy="3595383"/>
          </a:xfrm>
        </p:grpSpPr>
        <p:sp>
          <p:nvSpPr>
            <p:cNvPr id="7" name="Oval 6">
              <a:extLst>
                <a:ext uri="{FF2B5EF4-FFF2-40B4-BE49-F238E27FC236}">
                  <a16:creationId xmlns="" xmlns:a16="http://schemas.microsoft.com/office/drawing/2014/main" id="{A3E99BCC-3B14-4AF2-B4BA-0B6BCAAB89B6}"/>
                </a:ext>
              </a:extLst>
            </p:cNvPr>
            <p:cNvSpPr/>
            <p:nvPr/>
          </p:nvSpPr>
          <p:spPr>
            <a:xfrm>
              <a:off x="3718132" y="3977736"/>
              <a:ext cx="1440000" cy="14400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52,084</a:t>
              </a:r>
            </a:p>
          </p:txBody>
        </p:sp>
        <p:sp>
          <p:nvSpPr>
            <p:cNvPr id="9" name="Oval 8">
              <a:extLst>
                <a:ext uri="{FF2B5EF4-FFF2-40B4-BE49-F238E27FC236}">
                  <a16:creationId xmlns="" xmlns:a16="http://schemas.microsoft.com/office/drawing/2014/main" id="{EE683F89-1193-4E4B-9193-EF2B7BDBB6DB}"/>
                </a:ext>
              </a:extLst>
            </p:cNvPr>
            <p:cNvSpPr/>
            <p:nvPr/>
          </p:nvSpPr>
          <p:spPr>
            <a:xfrm>
              <a:off x="2051277" y="1822353"/>
              <a:ext cx="1440000" cy="14400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33,117</a:t>
              </a:r>
            </a:p>
          </p:txBody>
        </p:sp>
        <p:sp>
          <p:nvSpPr>
            <p:cNvPr id="10" name="Oval 9">
              <a:extLst>
                <a:ext uri="{FF2B5EF4-FFF2-40B4-BE49-F238E27FC236}">
                  <a16:creationId xmlns="" xmlns:a16="http://schemas.microsoft.com/office/drawing/2014/main" id="{3D6C90A9-028D-462B-A8A3-83D4E57D6BC5}"/>
                </a:ext>
              </a:extLst>
            </p:cNvPr>
            <p:cNvSpPr/>
            <p:nvPr/>
          </p:nvSpPr>
          <p:spPr>
            <a:xfrm>
              <a:off x="5384988" y="1920399"/>
              <a:ext cx="1440000" cy="14400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?</a:t>
              </a:r>
            </a:p>
          </p:txBody>
        </p:sp>
        <p:cxnSp>
          <p:nvCxnSpPr>
            <p:cNvPr id="11" name="Straight Connector 10">
              <a:extLst>
                <a:ext uri="{FF2B5EF4-FFF2-40B4-BE49-F238E27FC236}">
                  <a16:creationId xmlns="" xmlns:a16="http://schemas.microsoft.com/office/drawing/2014/main" id="{AE1265DE-48BA-4A42-9E3B-9CEE3CF1347D}"/>
                </a:ext>
              </a:extLst>
            </p:cNvPr>
            <p:cNvCxnSpPr>
              <a:cxnSpLocks/>
              <a:stCxn id="7" idx="1"/>
              <a:endCxn id="9" idx="4"/>
            </p:cNvCxnSpPr>
            <p:nvPr/>
          </p:nvCxnSpPr>
          <p:spPr>
            <a:xfrm flipH="1" flipV="1">
              <a:off x="2771277" y="3262353"/>
              <a:ext cx="1157738" cy="92626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="" xmlns:a16="http://schemas.microsoft.com/office/drawing/2014/main" id="{A8DB53AA-FBBE-4B55-9C4B-E549AABFB9C7}"/>
                </a:ext>
              </a:extLst>
            </p:cNvPr>
            <p:cNvCxnSpPr>
              <a:cxnSpLocks/>
              <a:stCxn id="7" idx="7"/>
              <a:endCxn id="10" idx="4"/>
            </p:cNvCxnSpPr>
            <p:nvPr/>
          </p:nvCxnSpPr>
          <p:spPr>
            <a:xfrm flipV="1">
              <a:off x="4947249" y="3360399"/>
              <a:ext cx="1157739" cy="8282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9FE84D2-6EC5-417B-89DC-8D998C5A8235}"/>
              </a:ext>
            </a:extLst>
          </p:cNvPr>
          <p:cNvSpPr txBox="1"/>
          <p:nvPr/>
        </p:nvSpPr>
        <p:spPr>
          <a:xfrm>
            <a:off x="9979743" y="6052634"/>
            <a:ext cx="4129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200" dirty="0">
                <a:latin typeface="SassoonCRInfantMedium" panose="02000603020000020003" pitchFamily="2" charset="0"/>
              </a:rPr>
              <a:t>Y5</a:t>
            </a:r>
            <a:endParaRPr lang="en-GB" dirty="0">
              <a:latin typeface="SassoonCRInfantMedium" panose="02000603020000020003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643129" y="475718"/>
            <a:ext cx="58861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tx1"/>
                </a:solidFill>
                <a:latin typeface="+mj-lt"/>
              </a:rPr>
              <a:t>Complete the part-whole model below</a:t>
            </a:r>
            <a:endParaRPr lang="en-US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694108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>
            <a:extLst>
              <a:ext uri="{FF2B5EF4-FFF2-40B4-BE49-F238E27FC236}">
                <a16:creationId xmlns="" xmlns:a16="http://schemas.microsoft.com/office/drawing/2014/main" id="{C653CD17-2A04-4E7E-90D8-05EC2668EC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9982410"/>
              </p:ext>
            </p:extLst>
          </p:nvPr>
        </p:nvGraphicFramePr>
        <p:xfrm>
          <a:off x="4705227" y="2169795"/>
          <a:ext cx="5274516" cy="31006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79086">
                  <a:extLst>
                    <a:ext uri="{9D8B030D-6E8A-4147-A177-3AD203B41FA5}">
                      <a16:colId xmlns="" xmlns:a16="http://schemas.microsoft.com/office/drawing/2014/main" val="4234222774"/>
                    </a:ext>
                  </a:extLst>
                </a:gridCol>
                <a:gridCol w="879086">
                  <a:extLst>
                    <a:ext uri="{9D8B030D-6E8A-4147-A177-3AD203B41FA5}">
                      <a16:colId xmlns="" xmlns:a16="http://schemas.microsoft.com/office/drawing/2014/main" val="3179314348"/>
                    </a:ext>
                  </a:extLst>
                </a:gridCol>
                <a:gridCol w="879086">
                  <a:extLst>
                    <a:ext uri="{9D8B030D-6E8A-4147-A177-3AD203B41FA5}">
                      <a16:colId xmlns="" xmlns:a16="http://schemas.microsoft.com/office/drawing/2014/main" val="3127095150"/>
                    </a:ext>
                  </a:extLst>
                </a:gridCol>
                <a:gridCol w="879086">
                  <a:extLst>
                    <a:ext uri="{9D8B030D-6E8A-4147-A177-3AD203B41FA5}">
                      <a16:colId xmlns="" xmlns:a16="http://schemas.microsoft.com/office/drawing/2014/main" val="3328849769"/>
                    </a:ext>
                  </a:extLst>
                </a:gridCol>
                <a:gridCol w="879086">
                  <a:extLst>
                    <a:ext uri="{9D8B030D-6E8A-4147-A177-3AD203B41FA5}">
                      <a16:colId xmlns="" xmlns:a16="http://schemas.microsoft.com/office/drawing/2014/main" val="2170572094"/>
                    </a:ext>
                  </a:extLst>
                </a:gridCol>
                <a:gridCol w="879086">
                  <a:extLst>
                    <a:ext uri="{9D8B030D-6E8A-4147-A177-3AD203B41FA5}">
                      <a16:colId xmlns="" xmlns:a16="http://schemas.microsoft.com/office/drawing/2014/main" val="287903573"/>
                    </a:ext>
                  </a:extLst>
                </a:gridCol>
              </a:tblGrid>
              <a:tr h="890270">
                <a:tc>
                  <a:txBody>
                    <a:bodyPr/>
                    <a:lstStyle/>
                    <a:p>
                      <a:pPr algn="ctr"/>
                      <a:endParaRPr lang="en-GB" sz="4000" dirty="0">
                        <a:latin typeface="SassoonCRInfantMedium" panose="02000603020000020003" pitchFamily="2" charset="0"/>
                      </a:endParaRPr>
                    </a:p>
                  </a:txBody>
                  <a:tcPr marL="161992" marR="161992" marT="89095" marB="8909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dirty="0">
                          <a:latin typeface="SassoonCRInfantMedium" panose="02000603020000020003" pitchFamily="2" charset="0"/>
                        </a:rPr>
                        <a:t>6</a:t>
                      </a:r>
                    </a:p>
                  </a:txBody>
                  <a:tcPr marL="161992" marR="161992" marT="89095" marB="8909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0" dirty="0">
                        <a:latin typeface="SassoonCRInfantMedium" panose="02000603020000020003" pitchFamily="2" charset="0"/>
                      </a:endParaRPr>
                    </a:p>
                  </a:txBody>
                  <a:tcPr marL="161992" marR="161992" marT="89095" marB="890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dirty="0">
                          <a:latin typeface="SassoonCRInfantMedium" panose="02000603020000020003" pitchFamily="2" charset="0"/>
                        </a:rPr>
                        <a:t>0</a:t>
                      </a:r>
                    </a:p>
                  </a:txBody>
                  <a:tcPr marL="161992" marR="161992" marT="89095" marB="890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dirty="0">
                          <a:latin typeface="SassoonCRInfantMedium" panose="02000603020000020003" pitchFamily="2" charset="0"/>
                        </a:rPr>
                        <a:t>2</a:t>
                      </a:r>
                    </a:p>
                  </a:txBody>
                  <a:tcPr marL="161992" marR="161992" marT="89095" marB="89095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dirty="0">
                          <a:latin typeface="SassoonCRInfantMedium" panose="02000603020000020003" pitchFamily="2" charset="0"/>
                        </a:rPr>
                        <a:t>8</a:t>
                      </a:r>
                    </a:p>
                  </a:txBody>
                  <a:tcPr marL="161992" marR="161992" marT="89095" marB="89095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68808750"/>
                  </a:ext>
                </a:extLst>
              </a:tr>
              <a:tr h="889200">
                <a:tc rowSpan="2">
                  <a:txBody>
                    <a:bodyPr/>
                    <a:lstStyle/>
                    <a:p>
                      <a:pPr algn="ctr"/>
                      <a:r>
                        <a:rPr lang="en-GB" sz="4000" dirty="0">
                          <a:latin typeface="SassoonCRInfantMedium" panose="02000603020000020003" pitchFamily="2" charset="0"/>
                        </a:rPr>
                        <a:t>–</a:t>
                      </a:r>
                    </a:p>
                  </a:txBody>
                  <a:tcPr marL="161992" marR="161992" marT="89095" marB="8909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4000" dirty="0">
                          <a:latin typeface="SassoonCRInfantMedium" panose="02000603020000020003" pitchFamily="2" charset="0"/>
                        </a:rPr>
                        <a:t>2</a:t>
                      </a:r>
                    </a:p>
                  </a:txBody>
                  <a:tcPr marL="161992" marR="161992" marT="89095" marB="8909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4000" dirty="0">
                          <a:latin typeface="SassoonCRInfantMedium" panose="02000603020000020003" pitchFamily="2" charset="0"/>
                        </a:rPr>
                        <a:t>7</a:t>
                      </a:r>
                    </a:p>
                  </a:txBody>
                  <a:tcPr marL="161992" marR="161992" marT="89095" marB="8909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4000" dirty="0">
                          <a:latin typeface="SassoonCRInfantMedium" panose="02000603020000020003" pitchFamily="2" charset="0"/>
                        </a:rPr>
                        <a:t>3</a:t>
                      </a:r>
                    </a:p>
                  </a:txBody>
                  <a:tcPr marL="161992" marR="161992" marT="89095" marB="89095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4000" dirty="0">
                          <a:latin typeface="SassoonCRInfantMedium" panose="02000603020000020003" pitchFamily="2" charset="0"/>
                        </a:rPr>
                        <a:t>9</a:t>
                      </a:r>
                    </a:p>
                  </a:txBody>
                  <a:tcPr marL="161992" marR="161992" marT="89095" marB="89095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0" dirty="0">
                        <a:latin typeface="SassoonCRInfantMedium" panose="02000603020000020003" pitchFamily="2" charset="0"/>
                      </a:endParaRPr>
                    </a:p>
                  </a:txBody>
                  <a:tcPr marL="161992" marR="161992" marT="89095" marB="890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017786120"/>
                  </a:ext>
                </a:extLst>
              </a:tr>
              <a:tr h="1440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75621614"/>
                  </a:ext>
                </a:extLst>
              </a:tr>
              <a:tr h="144000">
                <a:tc rowSpan="3">
                  <a:txBody>
                    <a:bodyPr/>
                    <a:lstStyle/>
                    <a:p>
                      <a:pPr algn="ctr"/>
                      <a:endParaRPr lang="en-GB" sz="4000" dirty="0">
                        <a:latin typeface="SassoonCRInfantMedium" panose="02000603020000020003" pitchFamily="2" charset="0"/>
                      </a:endParaRPr>
                    </a:p>
                  </a:txBody>
                  <a:tcPr marL="161992" marR="161992" marT="89095" marB="8909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GB" sz="4000" dirty="0">
                          <a:latin typeface="SassoonCRInfantMedium" panose="02000603020000020003" pitchFamily="2" charset="0"/>
                        </a:rPr>
                        <a:t>6</a:t>
                      </a:r>
                    </a:p>
                  </a:txBody>
                  <a:tcPr marL="161992" marR="161992" marT="89095" marB="8909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GB" sz="4000" dirty="0">
                          <a:latin typeface="SassoonCRInfantMedium" panose="02000603020000020003" pitchFamily="2" charset="0"/>
                        </a:rPr>
                        <a:t>6</a:t>
                      </a:r>
                    </a:p>
                  </a:txBody>
                  <a:tcPr marL="161992" marR="161992" marT="89095" marB="8909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GB" sz="4000" dirty="0">
                          <a:latin typeface="SassoonCRInfantMedium" panose="02000603020000020003" pitchFamily="2" charset="0"/>
                        </a:rPr>
                        <a:t>3</a:t>
                      </a:r>
                    </a:p>
                  </a:txBody>
                  <a:tcPr marL="161992" marR="161992" marT="89095" marB="8909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GB" sz="4000" dirty="0">
                          <a:latin typeface="SassoonCRInfantMedium" panose="02000603020000020003" pitchFamily="2" charset="0"/>
                        </a:rPr>
                        <a:t>2</a:t>
                      </a:r>
                    </a:p>
                  </a:txBody>
                  <a:tcPr marL="161992" marR="161992" marT="89095" marB="8909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131872289"/>
                  </a:ext>
                </a:extLst>
              </a:tr>
              <a:tr h="8892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4000" dirty="0">
                        <a:latin typeface="SassoonCRInfantMedium" panose="02000603020000020003" pitchFamily="2" charset="0"/>
                      </a:endParaRPr>
                    </a:p>
                  </a:txBody>
                  <a:tcPr marL="161992" marR="161992" marT="89095" marB="890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967869707"/>
                  </a:ext>
                </a:extLst>
              </a:tr>
              <a:tr h="1440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997593948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5C9DA90C-82D1-4F4B-AC3E-997630D2402A}"/>
              </a:ext>
            </a:extLst>
          </p:cNvPr>
          <p:cNvSpPr txBox="1"/>
          <p:nvPr/>
        </p:nvSpPr>
        <p:spPr>
          <a:xfrm>
            <a:off x="9979743" y="6052634"/>
            <a:ext cx="4129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200" dirty="0">
                <a:latin typeface="SassoonCRInfantMedium" panose="02000603020000020003" pitchFamily="2" charset="0"/>
              </a:rPr>
              <a:t>Y5</a:t>
            </a:r>
            <a:endParaRPr lang="en-GB" dirty="0">
              <a:latin typeface="SassoonCRInfantMedium" panose="02000603020000020003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2918" y="539234"/>
            <a:ext cx="71433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tx1"/>
                </a:solidFill>
                <a:latin typeface="+mj-lt"/>
              </a:rPr>
              <a:t>Find the missing digits in the subtraction below</a:t>
            </a:r>
            <a:endParaRPr lang="en-US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530483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8">
            <a:extLst>
              <a:ext uri="{FF2B5EF4-FFF2-40B4-BE49-F238E27FC236}">
                <a16:creationId xmlns=""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7" name="Table 66">
            <a:extLst>
              <a:ext uri="{FF2B5EF4-FFF2-40B4-BE49-F238E27FC236}">
                <a16:creationId xmlns="" xmlns:a16="http://schemas.microsoft.com/office/drawing/2014/main" id="{A8ABA75A-0F48-4A7D-9AD0-F85A397B1A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35869"/>
              </p:ext>
            </p:extLst>
          </p:nvPr>
        </p:nvGraphicFramePr>
        <p:xfrm>
          <a:off x="2510058" y="2127526"/>
          <a:ext cx="7577988" cy="32843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7616">
                  <a:extLst>
                    <a:ext uri="{9D8B030D-6E8A-4147-A177-3AD203B41FA5}">
                      <a16:colId xmlns="" xmlns:a16="http://schemas.microsoft.com/office/drawing/2014/main" val="4175335401"/>
                    </a:ext>
                  </a:extLst>
                </a:gridCol>
                <a:gridCol w="737616">
                  <a:extLst>
                    <a:ext uri="{9D8B030D-6E8A-4147-A177-3AD203B41FA5}">
                      <a16:colId xmlns="" xmlns:a16="http://schemas.microsoft.com/office/drawing/2014/main" val="1334321090"/>
                    </a:ext>
                  </a:extLst>
                </a:gridCol>
                <a:gridCol w="737616">
                  <a:extLst>
                    <a:ext uri="{9D8B030D-6E8A-4147-A177-3AD203B41FA5}">
                      <a16:colId xmlns="" xmlns:a16="http://schemas.microsoft.com/office/drawing/2014/main" val="2092033492"/>
                    </a:ext>
                  </a:extLst>
                </a:gridCol>
                <a:gridCol w="737616">
                  <a:extLst>
                    <a:ext uri="{9D8B030D-6E8A-4147-A177-3AD203B41FA5}">
                      <a16:colId xmlns="" xmlns:a16="http://schemas.microsoft.com/office/drawing/2014/main" val="3907419493"/>
                    </a:ext>
                  </a:extLst>
                </a:gridCol>
                <a:gridCol w="1677060">
                  <a:extLst>
                    <a:ext uri="{9D8B030D-6E8A-4147-A177-3AD203B41FA5}">
                      <a16:colId xmlns="" xmlns:a16="http://schemas.microsoft.com/office/drawing/2014/main" val="2628194501"/>
                    </a:ext>
                  </a:extLst>
                </a:gridCol>
                <a:gridCol w="737616">
                  <a:extLst>
                    <a:ext uri="{9D8B030D-6E8A-4147-A177-3AD203B41FA5}">
                      <a16:colId xmlns="" xmlns:a16="http://schemas.microsoft.com/office/drawing/2014/main" val="2000484296"/>
                    </a:ext>
                  </a:extLst>
                </a:gridCol>
                <a:gridCol w="737616">
                  <a:extLst>
                    <a:ext uri="{9D8B030D-6E8A-4147-A177-3AD203B41FA5}">
                      <a16:colId xmlns="" xmlns:a16="http://schemas.microsoft.com/office/drawing/2014/main" val="518409438"/>
                    </a:ext>
                  </a:extLst>
                </a:gridCol>
                <a:gridCol w="737616">
                  <a:extLst>
                    <a:ext uri="{9D8B030D-6E8A-4147-A177-3AD203B41FA5}">
                      <a16:colId xmlns="" xmlns:a16="http://schemas.microsoft.com/office/drawing/2014/main" val="2192854195"/>
                    </a:ext>
                  </a:extLst>
                </a:gridCol>
                <a:gridCol w="737616">
                  <a:extLst>
                    <a:ext uri="{9D8B030D-6E8A-4147-A177-3AD203B41FA5}">
                      <a16:colId xmlns="" xmlns:a16="http://schemas.microsoft.com/office/drawing/2014/main" val="2720773197"/>
                    </a:ext>
                  </a:extLst>
                </a:gridCol>
              </a:tblGrid>
              <a:tr h="721121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698260554"/>
                  </a:ext>
                </a:extLst>
              </a:tr>
              <a:tr h="6408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121706" marR="121706" marT="60853" marB="60853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121706" marR="121706" marT="60853" marB="60853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121706" marR="121706" marT="60853" marB="60853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121706" marR="121706" marT="60853" marB="60853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121706" marR="121706" marT="60853" marB="60853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121706" marR="121706" marT="60853" marB="60853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424984010"/>
                  </a:ext>
                </a:extLst>
              </a:tr>
              <a:tr h="640800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842754708"/>
                  </a:ext>
                </a:extLst>
              </a:tr>
              <a:tr h="640800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583841333"/>
                  </a:ext>
                </a:extLst>
              </a:tr>
              <a:tr h="640800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33572106"/>
                  </a:ext>
                </a:extLst>
              </a:tr>
            </a:tbl>
          </a:graphicData>
        </a:graphic>
      </p:graphicFrame>
      <p:sp>
        <p:nvSpPr>
          <p:cNvPr id="68" name="Rectangle 67">
            <a:extLst>
              <a:ext uri="{FF2B5EF4-FFF2-40B4-BE49-F238E27FC236}">
                <a16:creationId xmlns="" xmlns:a16="http://schemas.microsoft.com/office/drawing/2014/main" id="{EF67F2D1-A969-423C-8024-9B3D837437A2}"/>
              </a:ext>
            </a:extLst>
          </p:cNvPr>
          <p:cNvSpPr/>
          <p:nvPr/>
        </p:nvSpPr>
        <p:spPr>
          <a:xfrm>
            <a:off x="5841852" y="3312486"/>
            <a:ext cx="914400" cy="9144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88900" algn="l"/>
              </a:tabLst>
            </a:pPr>
            <a:endParaRPr lang="en-GB" sz="36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9799F01A-5EED-5747-BB05-84236CB28002}"/>
              </a:ext>
            </a:extLst>
          </p:cNvPr>
          <p:cNvSpPr txBox="1"/>
          <p:nvPr/>
        </p:nvSpPr>
        <p:spPr>
          <a:xfrm>
            <a:off x="9834195" y="5994401"/>
            <a:ext cx="507703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1200" b="1" dirty="0">
                <a:latin typeface="Century Gothic" panose="020B0502020202020204" pitchFamily="34" charset="0"/>
              </a:rPr>
              <a:t>Y5</a:t>
            </a:r>
          </a:p>
        </p:txBody>
      </p:sp>
      <p:sp>
        <p:nvSpPr>
          <p:cNvPr id="3" name="Rectangle 2"/>
          <p:cNvSpPr/>
          <p:nvPr/>
        </p:nvSpPr>
        <p:spPr>
          <a:xfrm>
            <a:off x="4137644" y="1021752"/>
            <a:ext cx="6240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8900" algn="ctr"/>
            <a:r>
              <a:rPr lang="en-US" sz="2800" dirty="0" smtClean="0">
                <a:solidFill>
                  <a:schemeClr val="tx1"/>
                </a:solidFill>
              </a:rPr>
              <a:t>Compare the calculations using &gt;, &lt; or =.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19955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=""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=""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A94883BF-B8DC-4C42-A9EE-8D329776A2E2}"/>
              </a:ext>
            </a:extLst>
          </p:cNvPr>
          <p:cNvSpPr txBox="1"/>
          <p:nvPr/>
        </p:nvSpPr>
        <p:spPr>
          <a:xfrm>
            <a:off x="6513748" y="1764843"/>
            <a:ext cx="2306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+mj-lt"/>
              </a:rPr>
              <a:t>2,314m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945D1D5F-A50D-4162-8503-AFCAB23F6C49}"/>
              </a:ext>
            </a:extLst>
          </p:cNvPr>
          <p:cNvSpPr txBox="1"/>
          <p:nvPr/>
        </p:nvSpPr>
        <p:spPr>
          <a:xfrm>
            <a:off x="3219450" y="2863519"/>
            <a:ext cx="1372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+mj-lt"/>
              </a:rPr>
              <a:t>21m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E0BB026A-574A-4C76-B880-16AACF870FEC}"/>
              </a:ext>
            </a:extLst>
          </p:cNvPr>
          <p:cNvSpPr/>
          <p:nvPr/>
        </p:nvSpPr>
        <p:spPr>
          <a:xfrm>
            <a:off x="4281548" y="2501444"/>
            <a:ext cx="5552647" cy="275635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8F6B053F-DC59-124A-A28D-ACE02BAE21A8}"/>
              </a:ext>
            </a:extLst>
          </p:cNvPr>
          <p:cNvSpPr txBox="1"/>
          <p:nvPr/>
        </p:nvSpPr>
        <p:spPr>
          <a:xfrm>
            <a:off x="9834195" y="5994401"/>
            <a:ext cx="507703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1200" b="1" dirty="0">
                <a:latin typeface="Century Gothic" panose="020B0502020202020204" pitchFamily="34" charset="0"/>
              </a:rPr>
              <a:t>Y5</a:t>
            </a:r>
          </a:p>
        </p:txBody>
      </p:sp>
      <p:sp>
        <p:nvSpPr>
          <p:cNvPr id="2" name="Rectangle 1"/>
          <p:cNvSpPr/>
          <p:nvPr/>
        </p:nvSpPr>
        <p:spPr>
          <a:xfrm>
            <a:off x="3611186" y="786884"/>
            <a:ext cx="49696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Calculate the area of this school.</a:t>
            </a:r>
            <a:endParaRPr lang="en-GB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716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8338053B-59CA-D143-92FD-0244140166BE}"/>
              </a:ext>
            </a:extLst>
          </p:cNvPr>
          <p:cNvSpPr txBox="1"/>
          <p:nvPr/>
        </p:nvSpPr>
        <p:spPr>
          <a:xfrm>
            <a:off x="9834195" y="5994401"/>
            <a:ext cx="507703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1200" b="1" dirty="0">
                <a:latin typeface="Century Gothic" panose="020B0502020202020204" pitchFamily="34" charset="0"/>
              </a:rPr>
              <a:t>Y6</a:t>
            </a:r>
          </a:p>
        </p:txBody>
      </p:sp>
      <p:sp>
        <p:nvSpPr>
          <p:cNvPr id="2" name="Rectangle 1"/>
          <p:cNvSpPr/>
          <p:nvPr/>
        </p:nvSpPr>
        <p:spPr>
          <a:xfrm>
            <a:off x="3162300" y="1520280"/>
            <a:ext cx="79248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500" dirty="0" smtClean="0">
                <a:solidFill>
                  <a:schemeClr val="tx1"/>
                </a:solidFill>
              </a:rPr>
              <a:t>4,782 x 82 = 42 x 2,391 </a:t>
            </a:r>
          </a:p>
          <a:p>
            <a:pPr algn="ctr"/>
            <a:endParaRPr lang="en-GB" sz="5500" dirty="0" smtClean="0">
              <a:solidFill>
                <a:schemeClr val="tx1"/>
              </a:solidFill>
            </a:endParaRPr>
          </a:p>
          <a:p>
            <a:pPr algn="ctr"/>
            <a:endParaRPr lang="en-GB" sz="5500" dirty="0" smtClean="0">
              <a:solidFill>
                <a:schemeClr val="tx1"/>
              </a:solidFill>
            </a:endParaRPr>
          </a:p>
          <a:p>
            <a:pPr algn="ctr"/>
            <a:r>
              <a:rPr lang="en-GB" sz="3300" dirty="0" smtClean="0">
                <a:solidFill>
                  <a:schemeClr val="tx1"/>
                </a:solidFill>
              </a:rPr>
              <a:t>True or false?</a:t>
            </a:r>
            <a:endParaRPr lang="en-GB" sz="33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39580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8338053B-59CA-D143-92FD-0244140166BE}"/>
              </a:ext>
            </a:extLst>
          </p:cNvPr>
          <p:cNvSpPr txBox="1"/>
          <p:nvPr/>
        </p:nvSpPr>
        <p:spPr>
          <a:xfrm>
            <a:off x="9834195" y="5994401"/>
            <a:ext cx="507703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1200" b="1" dirty="0">
                <a:latin typeface="Century Gothic" panose="020B0502020202020204" pitchFamily="34" charset="0"/>
              </a:rPr>
              <a:t>Y6</a:t>
            </a:r>
          </a:p>
        </p:txBody>
      </p:sp>
      <p:sp>
        <p:nvSpPr>
          <p:cNvPr id="2" name="Rectangle 1"/>
          <p:cNvSpPr/>
          <p:nvPr/>
        </p:nvSpPr>
        <p:spPr>
          <a:xfrm>
            <a:off x="3162300" y="472530"/>
            <a:ext cx="79248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500" dirty="0" smtClean="0">
                <a:solidFill>
                  <a:schemeClr val="tx1"/>
                </a:solidFill>
              </a:rPr>
              <a:t>45,324 divided by 4.</a:t>
            </a:r>
          </a:p>
          <a:p>
            <a:pPr algn="ctr"/>
            <a:endParaRPr lang="en-GB" sz="5500" dirty="0" smtClean="0">
              <a:solidFill>
                <a:schemeClr val="tx1"/>
              </a:solidFill>
            </a:endParaRPr>
          </a:p>
          <a:p>
            <a:pPr algn="ctr"/>
            <a:endParaRPr lang="en-GB" sz="5500" dirty="0" smtClean="0">
              <a:solidFill>
                <a:schemeClr val="tx1"/>
              </a:solidFill>
            </a:endParaRPr>
          </a:p>
          <a:p>
            <a:pPr algn="ctr"/>
            <a:r>
              <a:rPr lang="en-GB" sz="3300" dirty="0" smtClean="0">
                <a:solidFill>
                  <a:schemeClr val="tx1"/>
                </a:solidFill>
              </a:rPr>
              <a:t>Represent this as a bar model.</a:t>
            </a:r>
            <a:endParaRPr lang="en-GB" sz="3300" dirty="0">
              <a:solidFill>
                <a:schemeClr val="tx1"/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1197912"/>
              </p:ext>
            </p:extLst>
          </p:nvPr>
        </p:nvGraphicFramePr>
        <p:xfrm>
          <a:off x="2959100" y="1562100"/>
          <a:ext cx="8128000" cy="12124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4733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39126">
                <a:tc gridSpan="4"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45,324</a:t>
                      </a:r>
                      <a:endParaRPr lang="en-US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4236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="" xmlns:a16="http://schemas.microsoft.com/office/drawing/2014/main" id="{BD3B4520-7D8A-480E-84E7-DB6FD5555BAF}"/>
              </a:ext>
            </a:extLst>
          </p:cNvPr>
          <p:cNvGrpSpPr/>
          <p:nvPr/>
        </p:nvGrpSpPr>
        <p:grpSpPr>
          <a:xfrm>
            <a:off x="5097476" y="4152900"/>
            <a:ext cx="4971947" cy="1524000"/>
            <a:chOff x="679969" y="5711125"/>
            <a:chExt cx="2218726" cy="475626"/>
          </a:xfrm>
          <a:solidFill>
            <a:schemeClr val="bg1"/>
          </a:solidFill>
        </p:grpSpPr>
        <p:sp>
          <p:nvSpPr>
            <p:cNvPr id="11" name="Rounded Rectangle 4">
              <a:extLst>
                <a:ext uri="{FF2B5EF4-FFF2-40B4-BE49-F238E27FC236}">
                  <a16:creationId xmlns="" xmlns:a16="http://schemas.microsoft.com/office/drawing/2014/main" id="{42D03A15-0403-4B20-83FA-A76060663269}"/>
                </a:ext>
              </a:extLst>
            </p:cNvPr>
            <p:cNvSpPr/>
            <p:nvPr/>
          </p:nvSpPr>
          <p:spPr>
            <a:xfrm>
              <a:off x="2356255" y="5711125"/>
              <a:ext cx="542440" cy="475626"/>
            </a:xfrm>
            <a:prstGeom prst="roundRect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800" dirty="0">
                  <a:solidFill>
                    <a:schemeClr val="tx1"/>
                  </a:solidFill>
                  <a:latin typeface="+mj-lt"/>
                </a:rPr>
                <a:t>26</a:t>
              </a:r>
            </a:p>
          </p:txBody>
        </p:sp>
        <p:sp>
          <p:nvSpPr>
            <p:cNvPr id="12" name="Rounded Rectangle 27">
              <a:extLst>
                <a:ext uri="{FF2B5EF4-FFF2-40B4-BE49-F238E27FC236}">
                  <a16:creationId xmlns="" xmlns:a16="http://schemas.microsoft.com/office/drawing/2014/main" id="{C470DA0D-E715-4228-91BD-E01CD3E6ACCB}"/>
                </a:ext>
              </a:extLst>
            </p:cNvPr>
            <p:cNvSpPr/>
            <p:nvPr/>
          </p:nvSpPr>
          <p:spPr>
            <a:xfrm>
              <a:off x="1518112" y="5711125"/>
              <a:ext cx="542440" cy="475626"/>
            </a:xfrm>
            <a:prstGeom prst="roundRect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800" dirty="0">
                  <a:solidFill>
                    <a:schemeClr val="tx1"/>
                  </a:solidFill>
                  <a:latin typeface="+mj-lt"/>
                </a:rPr>
                <a:t>25</a:t>
              </a:r>
            </a:p>
          </p:txBody>
        </p:sp>
        <p:sp>
          <p:nvSpPr>
            <p:cNvPr id="13" name="Rounded Rectangle 28">
              <a:extLst>
                <a:ext uri="{FF2B5EF4-FFF2-40B4-BE49-F238E27FC236}">
                  <a16:creationId xmlns="" xmlns:a16="http://schemas.microsoft.com/office/drawing/2014/main" id="{7D0A0428-ED72-4659-B13E-28AF7D98BCBA}"/>
                </a:ext>
              </a:extLst>
            </p:cNvPr>
            <p:cNvSpPr/>
            <p:nvPr/>
          </p:nvSpPr>
          <p:spPr>
            <a:xfrm>
              <a:off x="679969" y="5711125"/>
              <a:ext cx="542440" cy="475626"/>
            </a:xfrm>
            <a:prstGeom prst="roundRect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800" dirty="0">
                  <a:solidFill>
                    <a:schemeClr val="tx1"/>
                  </a:solidFill>
                  <a:latin typeface="+mj-lt"/>
                </a:rPr>
                <a:t>27</a:t>
              </a: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86B4F336-0B60-5043-AC4A-6EAB720B53B4}"/>
              </a:ext>
            </a:extLst>
          </p:cNvPr>
          <p:cNvSpPr txBox="1"/>
          <p:nvPr/>
        </p:nvSpPr>
        <p:spPr>
          <a:xfrm>
            <a:off x="9793649" y="6068468"/>
            <a:ext cx="551548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GB" sz="1400" dirty="0">
                <a:latin typeface="SassoonCRInfantMedium" panose="02000603020000020003" pitchFamily="2" charset="77"/>
              </a:rPr>
              <a:t>Y6</a:t>
            </a:r>
          </a:p>
        </p:txBody>
      </p:sp>
      <p:sp>
        <p:nvSpPr>
          <p:cNvPr id="2" name="Rectangle 1"/>
          <p:cNvSpPr/>
          <p:nvPr/>
        </p:nvSpPr>
        <p:spPr>
          <a:xfrm>
            <a:off x="3295650" y="625614"/>
            <a:ext cx="7620000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400" dirty="0" smtClean="0">
                <a:solidFill>
                  <a:schemeClr val="tx1"/>
                </a:solidFill>
                <a:latin typeface="+mj-lt"/>
              </a:rPr>
              <a:t>Use division to select the correct answer.</a:t>
            </a:r>
          </a:p>
          <a:p>
            <a:pPr algn="ctr"/>
            <a:endParaRPr lang="en-GB" sz="3400" dirty="0" smtClean="0">
              <a:solidFill>
                <a:schemeClr val="tx1"/>
              </a:solidFill>
              <a:latin typeface="+mj-lt"/>
            </a:endParaRPr>
          </a:p>
          <a:p>
            <a:pPr algn="ctr"/>
            <a:endParaRPr lang="en-GB" sz="3400" dirty="0" smtClean="0"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GB" sz="3400" dirty="0" smtClean="0">
                <a:solidFill>
                  <a:schemeClr val="tx1"/>
                </a:solidFill>
                <a:latin typeface="+mj-lt"/>
              </a:rPr>
              <a:t>312 ÷ 12 = </a:t>
            </a:r>
            <a:endParaRPr lang="en-GB" sz="3400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219965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="" xmlns:a16="http://schemas.microsoft.com/office/drawing/2014/main" id="{34D54CBE-7D4E-4CC5-9913-411B876824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2341148"/>
              </p:ext>
            </p:extLst>
          </p:nvPr>
        </p:nvGraphicFramePr>
        <p:xfrm>
          <a:off x="5604750" y="3016146"/>
          <a:ext cx="5139450" cy="32677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60012">
                  <a:extLst>
                    <a:ext uri="{9D8B030D-6E8A-4147-A177-3AD203B41FA5}">
                      <a16:colId xmlns="" xmlns:a16="http://schemas.microsoft.com/office/drawing/2014/main" val="2692966584"/>
                    </a:ext>
                  </a:extLst>
                </a:gridCol>
                <a:gridCol w="4079438">
                  <a:extLst>
                    <a:ext uri="{9D8B030D-6E8A-4147-A177-3AD203B41FA5}">
                      <a16:colId xmlns="" xmlns:a16="http://schemas.microsoft.com/office/drawing/2014/main" val="1223182125"/>
                    </a:ext>
                  </a:extLst>
                </a:gridCol>
              </a:tblGrid>
              <a:tr h="775842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j-lt"/>
                        </a:rPr>
                        <a:t>A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latin typeface="+mj-lt"/>
                        </a:rPr>
                        <a:t>195 ÷ 13 =  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867228525"/>
                  </a:ext>
                </a:extLst>
              </a:tr>
              <a:tr h="47012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+mj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+mj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861117772"/>
                  </a:ext>
                </a:extLst>
              </a:tr>
              <a:tr h="775842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j-lt"/>
                        </a:rPr>
                        <a:t>B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latin typeface="+mj-lt"/>
                        </a:rPr>
                        <a:t>247 ÷ 19 =  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541521302"/>
                  </a:ext>
                </a:extLst>
              </a:tr>
              <a:tr h="47012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+mj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+mj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948812829"/>
                  </a:ext>
                </a:extLst>
              </a:tr>
              <a:tr h="775842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j-lt"/>
                        </a:rPr>
                        <a:t>C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latin typeface="+mj-lt"/>
                        </a:rPr>
                        <a:t>225 ÷ 15 =  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740467967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8EE20BE-0EA5-A645-81C9-A3C5A9F9CDD9}"/>
              </a:ext>
            </a:extLst>
          </p:cNvPr>
          <p:cNvSpPr txBox="1"/>
          <p:nvPr/>
        </p:nvSpPr>
        <p:spPr>
          <a:xfrm>
            <a:off x="9793649" y="6068468"/>
            <a:ext cx="551548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GB" sz="1400" dirty="0">
                <a:latin typeface="SassoonCRInfantMedium" panose="02000603020000020003" pitchFamily="2" charset="77"/>
              </a:rPr>
              <a:t>Y6</a:t>
            </a:r>
          </a:p>
        </p:txBody>
      </p:sp>
      <p:sp>
        <p:nvSpPr>
          <p:cNvPr id="3" name="Rectangle 2"/>
          <p:cNvSpPr/>
          <p:nvPr/>
        </p:nvSpPr>
        <p:spPr>
          <a:xfrm>
            <a:off x="3048000" y="728238"/>
            <a:ext cx="7297197" cy="1523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685800">
              <a:defRPr/>
            </a:pPr>
            <a:r>
              <a:rPr lang="en-GB" sz="3100" dirty="0">
                <a:latin typeface="+mj-lt"/>
              </a:rPr>
              <a:t>Using long division, identify which calculation is the </a:t>
            </a:r>
          </a:p>
          <a:p>
            <a:pPr lvl="0" algn="ctr" defTabSz="685800">
              <a:defRPr/>
            </a:pPr>
            <a:r>
              <a:rPr lang="en-GB" sz="3100" dirty="0">
                <a:latin typeface="+mj-lt"/>
              </a:rPr>
              <a:t>odd one out.</a:t>
            </a:r>
          </a:p>
        </p:txBody>
      </p:sp>
    </p:spTree>
    <p:extLst>
      <p:ext uri="{BB962C8B-B14F-4D97-AF65-F5344CB8AC3E}">
        <p14:creationId xmlns:p14="http://schemas.microsoft.com/office/powerpoint/2010/main" val="4488156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3BFD95CF-C83C-724A-934E-1824B17FCEF5}"/>
              </a:ext>
            </a:extLst>
          </p:cNvPr>
          <p:cNvSpPr txBox="1"/>
          <p:nvPr/>
        </p:nvSpPr>
        <p:spPr>
          <a:xfrm>
            <a:off x="9793649" y="6068468"/>
            <a:ext cx="551548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GB" sz="1400" dirty="0">
                <a:latin typeface="SassoonCRInfantMedium" panose="02000603020000020003" pitchFamily="2" charset="77"/>
              </a:rPr>
              <a:t>Y6</a:t>
            </a:r>
          </a:p>
        </p:txBody>
      </p:sp>
      <p:sp>
        <p:nvSpPr>
          <p:cNvPr id="2" name="Rectangle 1"/>
          <p:cNvSpPr/>
          <p:nvPr/>
        </p:nvSpPr>
        <p:spPr>
          <a:xfrm>
            <a:off x="3009900" y="719435"/>
            <a:ext cx="83439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3200" dirty="0" smtClean="0">
                <a:solidFill>
                  <a:schemeClr val="tx1"/>
                </a:solidFill>
                <a:latin typeface="+mj-lt"/>
              </a:rPr>
              <a:t>There are 17 nests on the side of a mountain and 986 birds. If there were an equal number of birds using each nest every night, how many birds would be in each nest?</a:t>
            </a:r>
            <a:endParaRPr lang="en-GB" sz="3200" dirty="0">
              <a:solidFill>
                <a:srgbClr val="E7E6E6">
                  <a:lumMod val="25000"/>
                </a:srgb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995232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can you help?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My Mini </a:t>
            </a:r>
            <a:r>
              <a:rPr lang="en-US" dirty="0">
                <a:hlinkClick r:id="rId2"/>
              </a:rPr>
              <a:t>M</a:t>
            </a:r>
            <a:r>
              <a:rPr lang="en-US" dirty="0" smtClean="0">
                <a:hlinkClick r:id="rId2"/>
              </a:rPr>
              <a:t>aths </a:t>
            </a:r>
            <a:r>
              <a:rPr lang="en-US" dirty="0"/>
              <a:t>– website </a:t>
            </a:r>
            <a:r>
              <a:rPr lang="en-US" dirty="0" smtClean="0"/>
              <a:t>(I will add this onto Dojo)</a:t>
            </a:r>
          </a:p>
          <a:p>
            <a:r>
              <a:rPr lang="en-US" dirty="0" smtClean="0"/>
              <a:t>CGP books - £4.92 on Amazon (Maths, GPS &amp; Reading)</a:t>
            </a:r>
          </a:p>
          <a:p>
            <a:r>
              <a:rPr lang="en-US" dirty="0" smtClean="0"/>
              <a:t>Ensure the children complete their homework</a:t>
            </a:r>
          </a:p>
          <a:p>
            <a:r>
              <a:rPr lang="en-US" dirty="0" smtClean="0"/>
              <a:t>Practice the calculations behind the four operations – if you want extra work ask and we can provide it! </a:t>
            </a:r>
          </a:p>
          <a:p>
            <a:r>
              <a:rPr lang="en-US" dirty="0" smtClean="0"/>
              <a:t>Times tables! If they don’t know them then please help them!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5704320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Parallax</Template>
  <TotalTime>45</TotalTime>
  <Words>472</Words>
  <Application>Microsoft Office PowerPoint</Application>
  <PresentationFormat>Widescreen</PresentationFormat>
  <Paragraphs>138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Century Gothic</vt:lpstr>
      <vt:lpstr>Corbel</vt:lpstr>
      <vt:lpstr>SassoonCRInfantMedium</vt:lpstr>
      <vt:lpstr>Parallax</vt:lpstr>
      <vt:lpstr>Addition, subtraction, multiplication and division in Key Stage Two:  Year Five and Six </vt:lpstr>
      <vt:lpstr>Year 5 - </vt:lpstr>
      <vt:lpstr>Year 6  - </vt:lpstr>
      <vt:lpstr>The Four Operations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How can you help?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Addition, subtraction, multiplication and division in Key Stage 2: Year 5 and 6</dc:title>
  <dc:creator>Isabelle Morledge</dc:creator>
  <cp:lastModifiedBy>headteacher</cp:lastModifiedBy>
  <cp:revision>6</cp:revision>
  <dcterms:created xsi:type="dcterms:W3CDTF">2019-01-30T19:35:04Z</dcterms:created>
  <dcterms:modified xsi:type="dcterms:W3CDTF">2019-01-31T16:28:11Z</dcterms:modified>
</cp:coreProperties>
</file>